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60" r:id="rId1"/>
    <p:sldMasterId id="2147483984" r:id="rId2"/>
    <p:sldMasterId id="2147484044" r:id="rId3"/>
    <p:sldMasterId id="2147484140" r:id="rId4"/>
  </p:sldMasterIdLst>
  <p:notesMasterIdLst>
    <p:notesMasterId r:id="rId37"/>
  </p:notesMasterIdLst>
  <p:handoutMasterIdLst>
    <p:handoutMasterId r:id="rId38"/>
  </p:handoutMasterIdLst>
  <p:sldIdLst>
    <p:sldId id="382" r:id="rId5"/>
    <p:sldId id="398" r:id="rId6"/>
    <p:sldId id="406" r:id="rId7"/>
    <p:sldId id="267" r:id="rId8"/>
    <p:sldId id="357" r:id="rId9"/>
    <p:sldId id="358" r:id="rId10"/>
    <p:sldId id="343" r:id="rId11"/>
    <p:sldId id="381" r:id="rId12"/>
    <p:sldId id="342" r:id="rId13"/>
    <p:sldId id="396" r:id="rId14"/>
    <p:sldId id="341" r:id="rId15"/>
    <p:sldId id="387" r:id="rId16"/>
    <p:sldId id="338" r:id="rId17"/>
    <p:sldId id="397" r:id="rId18"/>
    <p:sldId id="301" r:id="rId19"/>
    <p:sldId id="295" r:id="rId20"/>
    <p:sldId id="385" r:id="rId21"/>
    <p:sldId id="384" r:id="rId22"/>
    <p:sldId id="399" r:id="rId23"/>
    <p:sldId id="388" r:id="rId24"/>
    <p:sldId id="389" r:id="rId25"/>
    <p:sldId id="390" r:id="rId26"/>
    <p:sldId id="393" r:id="rId27"/>
    <p:sldId id="400" r:id="rId28"/>
    <p:sldId id="402" r:id="rId29"/>
    <p:sldId id="403" r:id="rId30"/>
    <p:sldId id="404" r:id="rId31"/>
    <p:sldId id="340" r:id="rId32"/>
    <p:sldId id="405" r:id="rId33"/>
    <p:sldId id="407" r:id="rId34"/>
    <p:sldId id="401" r:id="rId35"/>
    <p:sldId id="394" r:id="rId36"/>
  </p:sldIdLst>
  <p:sldSz cx="9144000" cy="6858000" type="screen4x3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000000"/>
    <a:srgbClr val="E44BDE"/>
    <a:srgbClr val="152BC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402" autoAdjust="0"/>
    <p:restoredTop sz="87713" autoAdjust="0"/>
  </p:normalViewPr>
  <p:slideViewPr>
    <p:cSldViewPr snapToGrid="0" snapToObjects="1">
      <p:cViewPr>
        <p:scale>
          <a:sx n="95" d="100"/>
          <a:sy n="95" d="100"/>
        </p:scale>
        <p:origin x="-1400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3168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" Target="slides/slide1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9" Type="http://schemas.openxmlformats.org/officeDocument/2006/relationships/slide" Target="slides/slide5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37" Type="http://schemas.openxmlformats.org/officeDocument/2006/relationships/notesMaster" Target="notesMasters/notesMaster1.xml"/><Relationship Id="rId38" Type="http://schemas.openxmlformats.org/officeDocument/2006/relationships/handoutMaster" Target="handoutMasters/handoutMaster1.xml"/><Relationship Id="rId39" Type="http://schemas.openxmlformats.org/officeDocument/2006/relationships/printerSettings" Target="printerSettings/printerSettings1.bin"/><Relationship Id="rId40" Type="http://schemas.openxmlformats.org/officeDocument/2006/relationships/presProps" Target="presProps.xml"/><Relationship Id="rId41" Type="http://schemas.openxmlformats.org/officeDocument/2006/relationships/viewProps" Target="viewProps.xml"/><Relationship Id="rId42" Type="http://schemas.openxmlformats.org/officeDocument/2006/relationships/theme" Target="theme/theme1.xml"/><Relationship Id="rId43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E456DD-44A3-BC44-BB4E-2DD9523A904D}" type="datetimeFigureOut">
              <a:rPr lang="en-US" smtClean="0"/>
              <a:t>5/3/13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515E74-9C71-1343-99F5-06894E3AEF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16520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63749E-FA44-DF41-82D5-7C5D47EB348A}" type="datetimeFigureOut">
              <a:rPr lang="en-US" smtClean="0"/>
              <a:t>5/3/13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45F2AA-B5A4-7449-839F-AA73737B84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9510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Star formation regions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3083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ROTATION: IRAS 16293 has rot/</a:t>
            </a:r>
            <a:r>
              <a:rPr lang="en-US" dirty="0" err="1" smtClean="0"/>
              <a:t>grav</a:t>
            </a:r>
            <a:r>
              <a:rPr lang="en-US" dirty="0" smtClean="0"/>
              <a:t> &lt; 0.1; IRAS4A seems the</a:t>
            </a:r>
            <a:r>
              <a:rPr lang="en-US" baseline="0" dirty="0" smtClean="0"/>
              <a:t> same (barely any rotation); VLA 1623 questionable (probably slow)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-Holland:</a:t>
            </a:r>
            <a:r>
              <a:rPr lang="en-US" baseline="0" dirty="0" smtClean="0"/>
              <a:t> JCMT data</a:t>
            </a:r>
          </a:p>
          <a:p>
            <a:r>
              <a:rPr lang="en-US" baseline="0" dirty="0" smtClean="0"/>
              <a:t>-</a:t>
            </a:r>
            <a:r>
              <a:rPr lang="en-US" baseline="0" dirty="0" err="1" smtClean="0"/>
              <a:t>Rao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Girart</a:t>
            </a:r>
            <a:r>
              <a:rPr lang="en-US" baseline="0" dirty="0" smtClean="0"/>
              <a:t>: SMA</a:t>
            </a:r>
          </a:p>
          <a:p>
            <a:r>
              <a:rPr lang="en-US" baseline="0" dirty="0" smtClean="0"/>
              <a:t>-This is okay, according to </a:t>
            </a:r>
            <a:r>
              <a:rPr lang="en-US" baseline="0" dirty="0" err="1" smtClean="0"/>
              <a:t>Hennebelle</a:t>
            </a:r>
            <a:r>
              <a:rPr lang="en-US" baseline="0" dirty="0" smtClean="0"/>
              <a:t> &amp; Ciardi ‘09 (easier to form disks with obliquity!)</a:t>
            </a:r>
          </a:p>
          <a:p>
            <a:r>
              <a:rPr lang="en-US" baseline="0" dirty="0" smtClean="0"/>
              <a:t>-Ward-Thompson et al (2009) saw a 30 </a:t>
            </a:r>
            <a:r>
              <a:rPr lang="en-US" baseline="0" dirty="0" err="1" smtClean="0"/>
              <a:t>deg</a:t>
            </a:r>
            <a:r>
              <a:rPr lang="en-US" baseline="0" dirty="0" smtClean="0"/>
              <a:t> offset between short axes of cores and their polarization directions…another problem!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9946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SMA: 8*6m</a:t>
            </a:r>
            <a:r>
              <a:rPr lang="en-US" baseline="0" dirty="0" smtClean="0"/>
              <a:t> antennas = 226 m^2</a:t>
            </a:r>
          </a:p>
          <a:p>
            <a:r>
              <a:rPr lang="en-US" baseline="0" dirty="0" smtClean="0"/>
              <a:t>CARMA: 6*10m, 9*6m = 726 m^2 (more than factor of 3 more area)</a:t>
            </a:r>
          </a:p>
          <a:p>
            <a:r>
              <a:rPr lang="en-US" baseline="0" dirty="0" smtClean="0"/>
              <a:t>-Factor of two more dishes</a:t>
            </a:r>
          </a:p>
          <a:p>
            <a:r>
              <a:rPr lang="en-US" baseline="0" dirty="0" smtClean="0"/>
              <a:t>-Equivalent </a:t>
            </a:r>
            <a:r>
              <a:rPr lang="en-US" baseline="0" dirty="0" err="1" smtClean="0"/>
              <a:t>T_sys</a:t>
            </a:r>
            <a:r>
              <a:rPr lang="en-US" baseline="0" dirty="0" smtClean="0"/>
              <a:t>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0654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-Sensitive to RCP &amp; LCP</a:t>
            </a:r>
          </a:p>
          <a:p>
            <a:r>
              <a:rPr lang="en-US" dirty="0" smtClean="0"/>
              <a:t>-Null experiment: in the absence of linear polarization, you get no RL correlation at any time.</a:t>
            </a:r>
          </a:p>
          <a:p>
            <a:r>
              <a:rPr lang="en-US" dirty="0" smtClean="0"/>
              <a:t>-If you have linear feeds, you have XY correlation sometimes  (when the intrinsic</a:t>
            </a:r>
            <a:r>
              <a:rPr lang="en-US" baseline="0" dirty="0" smtClean="0"/>
              <a:t> polarization is at 45º to your two feeds), and not other times (when it’s along one feed or the other).  Thus, to tease out the polarization, you need stable gains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6901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NEARBY SF regions: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-Perseus (NGC 1333, L1448, SVS13): 235 pc (masers in SVS13) </a:t>
            </a:r>
            <a:r>
              <a:rPr lang="en-US" baseline="0" dirty="0" smtClean="0">
                <a:sym typeface="Wingdings"/>
              </a:rPr>
              <a:t> 03:30 LST</a:t>
            </a:r>
            <a:endParaRPr lang="en-US" baseline="0" dirty="0" smtClean="0"/>
          </a:p>
          <a:p>
            <a:r>
              <a:rPr lang="en-US" baseline="0" dirty="0" smtClean="0"/>
              <a:t>-Taurus (DG Tau, L1527): 140 pc </a:t>
            </a:r>
            <a:r>
              <a:rPr lang="en-US" baseline="0" dirty="0" smtClean="0">
                <a:sym typeface="Wingdings"/>
              </a:rPr>
              <a:t></a:t>
            </a:r>
            <a:r>
              <a:rPr lang="en-US" baseline="0" dirty="0" smtClean="0"/>
              <a:t> 04:30 LST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-Orion: 400 pc </a:t>
            </a:r>
            <a:r>
              <a:rPr lang="en-US" baseline="0" dirty="0" smtClean="0">
                <a:sym typeface="Wingdings"/>
              </a:rPr>
              <a:t> 05:30 LST</a:t>
            </a:r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</a:t>
            </a:r>
            <a:r>
              <a:rPr lang="en-US" baseline="0" dirty="0" err="1" smtClean="0"/>
              <a:t>Serpens</a:t>
            </a:r>
            <a:r>
              <a:rPr lang="en-US" baseline="0" dirty="0" smtClean="0"/>
              <a:t>: 415  pc </a:t>
            </a:r>
            <a:r>
              <a:rPr lang="en-US" baseline="0" dirty="0" smtClean="0">
                <a:sym typeface="Wingdings"/>
              </a:rPr>
              <a:t> 18:30 LST</a:t>
            </a:r>
            <a:endParaRPr lang="en-US" baseline="0" dirty="0" smtClean="0"/>
          </a:p>
          <a:p>
            <a:r>
              <a:rPr lang="en-US" baseline="0" dirty="0" smtClean="0"/>
              <a:t>-</a:t>
            </a:r>
            <a:r>
              <a:rPr lang="en-US" baseline="0" dirty="0" err="1" smtClean="0"/>
              <a:t>Ophiuchus</a:t>
            </a:r>
            <a:r>
              <a:rPr lang="en-US" baseline="0" dirty="0" smtClean="0"/>
              <a:t>: 140 pc </a:t>
            </a:r>
            <a:r>
              <a:rPr lang="en-US" baseline="0" dirty="0" smtClean="0">
                <a:sym typeface="Wingdings"/>
              </a:rPr>
              <a:t> 17:00 LST</a:t>
            </a:r>
          </a:p>
          <a:p>
            <a:r>
              <a:rPr lang="en-US" baseline="0" dirty="0" smtClean="0">
                <a:sym typeface="Wingdings"/>
              </a:rPr>
              <a:t>-</a:t>
            </a:r>
            <a:r>
              <a:rPr lang="en-US" baseline="0" dirty="0" err="1" smtClean="0">
                <a:sym typeface="Wingdings"/>
              </a:rPr>
              <a:t>Cepheus</a:t>
            </a:r>
            <a:r>
              <a:rPr lang="en-US" baseline="0" dirty="0" smtClean="0">
                <a:sym typeface="Wingdings"/>
              </a:rPr>
              <a:t> (L1157): 250 pc  22:00 LST</a:t>
            </a:r>
          </a:p>
          <a:p>
            <a:r>
              <a:rPr lang="en-US" baseline="0" dirty="0" smtClean="0">
                <a:sym typeface="Wingdings"/>
              </a:rPr>
              <a:t>-Isolated (B335, Bok globule): 250 pc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7588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NEARBY SF regions: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-Perseus (NGC 1333, L1448, SVS13): 235 pc (masers in SVS13) </a:t>
            </a:r>
            <a:r>
              <a:rPr lang="en-US" baseline="0" dirty="0" smtClean="0">
                <a:sym typeface="Wingdings"/>
              </a:rPr>
              <a:t> 03:30 LST</a:t>
            </a:r>
            <a:endParaRPr lang="en-US" baseline="0" dirty="0" smtClean="0"/>
          </a:p>
          <a:p>
            <a:r>
              <a:rPr lang="en-US" baseline="0" dirty="0" smtClean="0"/>
              <a:t>-Taurus (DG Tau, L1527): 140 pc </a:t>
            </a:r>
            <a:r>
              <a:rPr lang="en-US" baseline="0" dirty="0" smtClean="0">
                <a:sym typeface="Wingdings"/>
              </a:rPr>
              <a:t></a:t>
            </a:r>
            <a:r>
              <a:rPr lang="en-US" baseline="0" dirty="0" smtClean="0"/>
              <a:t> 04:30 LST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-Orion: 400 pc </a:t>
            </a:r>
            <a:r>
              <a:rPr lang="en-US" baseline="0" dirty="0" smtClean="0">
                <a:sym typeface="Wingdings"/>
              </a:rPr>
              <a:t> 05:30 LST</a:t>
            </a:r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</a:t>
            </a:r>
            <a:r>
              <a:rPr lang="en-US" baseline="0" dirty="0" err="1" smtClean="0"/>
              <a:t>Serpens</a:t>
            </a:r>
            <a:r>
              <a:rPr lang="en-US" baseline="0" dirty="0" smtClean="0"/>
              <a:t>: 415  pc </a:t>
            </a:r>
            <a:r>
              <a:rPr lang="en-US" baseline="0" dirty="0" smtClean="0">
                <a:sym typeface="Wingdings"/>
              </a:rPr>
              <a:t> 18:30 LST</a:t>
            </a:r>
            <a:endParaRPr lang="en-US" baseline="0" dirty="0" smtClean="0"/>
          </a:p>
          <a:p>
            <a:r>
              <a:rPr lang="en-US" baseline="0" dirty="0" smtClean="0"/>
              <a:t>-</a:t>
            </a:r>
            <a:r>
              <a:rPr lang="en-US" baseline="0" dirty="0" err="1" smtClean="0"/>
              <a:t>Ophiuchus</a:t>
            </a:r>
            <a:r>
              <a:rPr lang="en-US" baseline="0" dirty="0" smtClean="0"/>
              <a:t>: 140 pc </a:t>
            </a:r>
            <a:r>
              <a:rPr lang="en-US" baseline="0" dirty="0" smtClean="0">
                <a:sym typeface="Wingdings"/>
              </a:rPr>
              <a:t> 17:00 LST</a:t>
            </a:r>
          </a:p>
          <a:p>
            <a:r>
              <a:rPr lang="en-US" baseline="0" dirty="0" smtClean="0">
                <a:sym typeface="Wingdings"/>
              </a:rPr>
              <a:t>-</a:t>
            </a:r>
            <a:r>
              <a:rPr lang="en-US" baseline="0" dirty="0" err="1" smtClean="0">
                <a:sym typeface="Wingdings"/>
              </a:rPr>
              <a:t>Cepheus</a:t>
            </a:r>
            <a:r>
              <a:rPr lang="en-US" baseline="0" dirty="0" smtClean="0">
                <a:sym typeface="Wingdings"/>
              </a:rPr>
              <a:t> (L1157): 250 pc  22:00 LST</a:t>
            </a:r>
          </a:p>
          <a:p>
            <a:r>
              <a:rPr lang="en-US" baseline="0" dirty="0" smtClean="0">
                <a:sym typeface="Wingdings"/>
              </a:rPr>
              <a:t>-Isolated (B335, Bok globule): 250 pc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7588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NEARBY SF regions: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-Perseus (NGC 1333, L1448, SVS13): 235 pc (masers in SVS13) </a:t>
            </a:r>
            <a:r>
              <a:rPr lang="en-US" baseline="0" dirty="0" smtClean="0">
                <a:sym typeface="Wingdings"/>
              </a:rPr>
              <a:t> 03:30 LST</a:t>
            </a:r>
            <a:endParaRPr lang="en-US" baseline="0" dirty="0" smtClean="0"/>
          </a:p>
          <a:p>
            <a:r>
              <a:rPr lang="en-US" baseline="0" dirty="0" smtClean="0"/>
              <a:t>-Taurus (DG Tau, L1527): 140 pc </a:t>
            </a:r>
            <a:r>
              <a:rPr lang="en-US" baseline="0" dirty="0" smtClean="0">
                <a:sym typeface="Wingdings"/>
              </a:rPr>
              <a:t></a:t>
            </a:r>
            <a:r>
              <a:rPr lang="en-US" baseline="0" dirty="0" smtClean="0"/>
              <a:t> 04:30 LST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-Orion: 400 pc </a:t>
            </a:r>
            <a:r>
              <a:rPr lang="en-US" baseline="0" dirty="0" smtClean="0">
                <a:sym typeface="Wingdings"/>
              </a:rPr>
              <a:t> 05:30 LST</a:t>
            </a:r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</a:t>
            </a:r>
            <a:r>
              <a:rPr lang="en-US" baseline="0" dirty="0" err="1" smtClean="0"/>
              <a:t>Serpens</a:t>
            </a:r>
            <a:r>
              <a:rPr lang="en-US" baseline="0" dirty="0" smtClean="0"/>
              <a:t>: 415  pc </a:t>
            </a:r>
            <a:r>
              <a:rPr lang="en-US" baseline="0" dirty="0" smtClean="0">
                <a:sym typeface="Wingdings"/>
              </a:rPr>
              <a:t> 18:30 LST</a:t>
            </a:r>
            <a:endParaRPr lang="en-US" baseline="0" dirty="0" smtClean="0"/>
          </a:p>
          <a:p>
            <a:r>
              <a:rPr lang="en-US" baseline="0" dirty="0" smtClean="0"/>
              <a:t>-</a:t>
            </a:r>
            <a:r>
              <a:rPr lang="en-US" baseline="0" dirty="0" err="1" smtClean="0"/>
              <a:t>Ophiuchus</a:t>
            </a:r>
            <a:r>
              <a:rPr lang="en-US" baseline="0" dirty="0" smtClean="0"/>
              <a:t>: 140 pc </a:t>
            </a:r>
            <a:r>
              <a:rPr lang="en-US" baseline="0" dirty="0" smtClean="0">
                <a:sym typeface="Wingdings"/>
              </a:rPr>
              <a:t> 17:00 LST</a:t>
            </a:r>
          </a:p>
          <a:p>
            <a:r>
              <a:rPr lang="en-US" baseline="0" dirty="0" smtClean="0">
                <a:sym typeface="Wingdings"/>
              </a:rPr>
              <a:t>-</a:t>
            </a:r>
            <a:r>
              <a:rPr lang="en-US" baseline="0" dirty="0" err="1" smtClean="0">
                <a:sym typeface="Wingdings"/>
              </a:rPr>
              <a:t>Cepheus</a:t>
            </a:r>
            <a:r>
              <a:rPr lang="en-US" baseline="0" dirty="0" smtClean="0">
                <a:sym typeface="Wingdings"/>
              </a:rPr>
              <a:t> (L1157): 250 pc  22:00 LST</a:t>
            </a:r>
          </a:p>
          <a:p>
            <a:r>
              <a:rPr lang="en-US" baseline="0" dirty="0" smtClean="0">
                <a:sym typeface="Wingdings"/>
              </a:rPr>
              <a:t>-Isolated (B335, Bok globule): 250 pc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7588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-Collapsing</a:t>
            </a:r>
            <a:r>
              <a:rPr lang="en-US" baseline="0" dirty="0" smtClean="0"/>
              <a:t> envelope</a:t>
            </a:r>
          </a:p>
          <a:p>
            <a:r>
              <a:rPr lang="en-US" baseline="0" dirty="0" smtClean="0"/>
              <a:t>-Magnetically supported, collapsing “</a:t>
            </a:r>
            <a:r>
              <a:rPr lang="en-US" baseline="0" dirty="0" err="1" smtClean="0"/>
              <a:t>pseudodisk</a:t>
            </a:r>
            <a:r>
              <a:rPr lang="en-US" baseline="0" dirty="0" smtClean="0"/>
              <a:t>”</a:t>
            </a:r>
          </a:p>
          <a:p>
            <a:r>
              <a:rPr lang="en-US" baseline="0" dirty="0" smtClean="0"/>
              <a:t>-</a:t>
            </a:r>
            <a:r>
              <a:rPr lang="en-US" baseline="0" dirty="0" err="1" smtClean="0"/>
              <a:t>Keplerian</a:t>
            </a:r>
            <a:r>
              <a:rPr lang="en-US" baseline="0" dirty="0" smtClean="0"/>
              <a:t> (rotationally supported…?) disk in the middle, aligned with rotation &amp; outflow</a:t>
            </a:r>
          </a:p>
          <a:p>
            <a:r>
              <a:rPr lang="en-US" baseline="0" dirty="0" smtClean="0"/>
              <a:t>-</a:t>
            </a:r>
            <a:r>
              <a:rPr lang="en-US" baseline="0" dirty="0" err="1" smtClean="0"/>
              <a:t>Ang</a:t>
            </a:r>
            <a:r>
              <a:rPr lang="en-US" baseline="0" dirty="0" smtClean="0"/>
              <a:t> mom can be thrown out by torsional Alfven waves in the outflow…that’s sort of the same thing as spreading angular momentum outward by magnetic braking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2322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</a:t>
            </a:r>
            <a:r>
              <a:rPr lang="en-US" dirty="0" err="1" smtClean="0"/>
              <a:t>Hennebelle</a:t>
            </a:r>
            <a:r>
              <a:rPr lang="en-US" dirty="0" smtClean="0"/>
              <a:t> &amp; Ciardi REQUIRE misalignment to create disks!</a:t>
            </a:r>
          </a:p>
          <a:p>
            <a:r>
              <a:rPr lang="en-US" dirty="0" smtClean="0"/>
              <a:t>-Z-Y Li et al see magnetic catastrophe as a result of B-braking when B-field and</a:t>
            </a:r>
            <a:r>
              <a:rPr lang="en-US" baseline="0" dirty="0" smtClean="0"/>
              <a:t> rotation are aligned</a:t>
            </a:r>
          </a:p>
          <a:p>
            <a:endParaRPr lang="en-US" baseline="0" dirty="0" smtClean="0"/>
          </a:p>
          <a:p>
            <a:r>
              <a:rPr lang="en-US" baseline="0" dirty="0" smtClean="0"/>
              <a:t>MAIN CONCLUSIONS HERE: </a:t>
            </a:r>
          </a:p>
          <a:p>
            <a:pPr marL="228600" indent="-228600">
              <a:buAutoNum type="arabicParenR"/>
            </a:pPr>
            <a:r>
              <a:rPr lang="en-US" baseline="0" dirty="0" smtClean="0"/>
              <a:t>somewhere between 10,000 AU and 1,000 AU, fields are getting dragged around and reoriented</a:t>
            </a:r>
          </a:p>
          <a:p>
            <a:pPr marL="228600" indent="-228600">
              <a:buAutoNum type="arabicParenR"/>
            </a:pPr>
            <a:r>
              <a:rPr lang="en-US" baseline="0" dirty="0" smtClean="0"/>
              <a:t>those fields, at 1000 AU, are also randomly aligned with outflows: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3722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McKEE</a:t>
            </a:r>
            <a:r>
              <a:rPr lang="en-US" dirty="0" smtClean="0"/>
              <a:t> SAYS: initial misalignments could be from turbulence; his simulations</a:t>
            </a:r>
            <a:r>
              <a:rPr lang="en-US" baseline="0" dirty="0" smtClean="0"/>
              <a:t> drive </a:t>
            </a:r>
            <a:r>
              <a:rPr lang="en-US" baseline="0" dirty="0" err="1" smtClean="0"/>
              <a:t>turb</a:t>
            </a:r>
            <a:r>
              <a:rPr lang="en-US" baseline="0" dirty="0" smtClean="0"/>
              <a:t> at scales of ~0.5 pc</a:t>
            </a:r>
          </a:p>
          <a:p>
            <a:r>
              <a:rPr lang="en-US" baseline="0" dirty="0" smtClean="0"/>
              <a:t>-He seems misalignment with </a:t>
            </a:r>
            <a:r>
              <a:rPr lang="en-US" baseline="0" dirty="0" err="1" smtClean="0"/>
              <a:t>angmom</a:t>
            </a:r>
            <a:r>
              <a:rPr lang="en-US" baseline="0" dirty="0" smtClean="0"/>
              <a:t> and ambient B-field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-INTERPLAY BETWEEN </a:t>
            </a:r>
            <a:r>
              <a:rPr lang="en-US" dirty="0" err="1" smtClean="0"/>
              <a:t>U_rot</a:t>
            </a:r>
            <a:r>
              <a:rPr lang="en-US" dirty="0" smtClean="0"/>
              <a:t>,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U_grav</a:t>
            </a:r>
            <a:r>
              <a:rPr lang="en-US" baseline="0" dirty="0" smtClean="0"/>
              <a:t>, and U_B!</a:t>
            </a:r>
          </a:p>
          <a:p>
            <a:r>
              <a:rPr lang="en-US" baseline="0" dirty="0" smtClean="0"/>
              <a:t>-y-axis: rot. rate / free-fall time</a:t>
            </a:r>
          </a:p>
          <a:p>
            <a:r>
              <a:rPr lang="en-US" baseline="0" dirty="0" smtClean="0"/>
              <a:t>-x-axis: </a:t>
            </a:r>
            <a:r>
              <a:rPr lang="en-US" baseline="0" dirty="0" err="1" smtClean="0"/>
              <a:t>sqrt</a:t>
            </a:r>
            <a:r>
              <a:rPr lang="en-US" baseline="0" dirty="0" smtClean="0"/>
              <a:t> [ B-pressure / thermal pressure ]</a:t>
            </a:r>
            <a:endParaRPr lang="en-US" dirty="0" smtClean="0"/>
          </a:p>
          <a:p>
            <a:r>
              <a:rPr lang="en-US" baseline="0" dirty="0" smtClean="0"/>
              <a:t>-These started with 45º obliquity</a:t>
            </a:r>
          </a:p>
          <a:p>
            <a:r>
              <a:rPr lang="en-US" baseline="0" dirty="0" smtClean="0"/>
              <a:t>-When magnetically dominated, core B-field and outflow line up</a:t>
            </a:r>
          </a:p>
          <a:p>
            <a:r>
              <a:rPr lang="en-US" baseline="0" dirty="0" smtClean="0"/>
              <a:t>-When rotationally dominated, B-field can end up </a:t>
            </a:r>
            <a:r>
              <a:rPr lang="en-US" baseline="0" dirty="0" err="1" smtClean="0"/>
              <a:t>perp</a:t>
            </a:r>
            <a:r>
              <a:rPr lang="en-US" baseline="0" dirty="0" smtClean="0"/>
              <a:t> to outflow!</a:t>
            </a:r>
          </a:p>
          <a:p>
            <a:r>
              <a:rPr lang="en-US" baseline="0" dirty="0" smtClean="0"/>
              <a:t>-Most cores tend to fall in the ~0.02 </a:t>
            </a:r>
            <a:r>
              <a:rPr lang="en-US" baseline="0" dirty="0" err="1" smtClean="0"/>
              <a:t>U_rot</a:t>
            </a:r>
            <a:r>
              <a:rPr lang="en-US" baseline="0" dirty="0" smtClean="0"/>
              <a:t>/</a:t>
            </a:r>
            <a:r>
              <a:rPr lang="en-US" baseline="0" dirty="0" err="1" smtClean="0"/>
              <a:t>U_grav</a:t>
            </a:r>
            <a:r>
              <a:rPr lang="en-US" baseline="0" dirty="0" smtClean="0"/>
              <a:t> area (Goodman et al. ‘93), but there are cores with a ratio of up to 1…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32208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Problem:</a:t>
            </a:r>
            <a:r>
              <a:rPr lang="en-US" baseline="0" dirty="0" smtClean="0"/>
              <a:t> how do the core rotation axes and the ambient B-fields get torqued around so much to begin with?</a:t>
            </a:r>
          </a:p>
          <a:p>
            <a:r>
              <a:rPr lang="en-US" baseline="0" dirty="0" smtClean="0"/>
              <a:t>-This is an initial condition of these simulations, but it’s not clear how it can happen</a:t>
            </a:r>
          </a:p>
          <a:p>
            <a:r>
              <a:rPr lang="en-US" baseline="0" dirty="0" smtClean="0"/>
              <a:t>-McKee says he can get misalignment from turbulence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3220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Eagle Nebula</a:t>
            </a:r>
            <a:r>
              <a:rPr lang="en-US" baseline="0" dirty="0" smtClean="0"/>
              <a:t> (</a:t>
            </a:r>
            <a:r>
              <a:rPr lang="en-US" dirty="0" smtClean="0"/>
              <a:t>M16)</a:t>
            </a:r>
          </a:p>
          <a:p>
            <a:r>
              <a:rPr lang="en-US" dirty="0" smtClean="0"/>
              <a:t>-There’s actually HIGH-mass SF going on (glowing,</a:t>
            </a:r>
            <a:r>
              <a:rPr lang="en-US" baseline="0" dirty="0" smtClean="0"/>
              <a:t> evaporating)</a:t>
            </a:r>
          </a:p>
          <a:p>
            <a:r>
              <a:rPr lang="en-US" baseline="0" dirty="0" smtClean="0"/>
              <a:t>-We, however are going to journey inside to look at low-mass forming stars: Class 0s, in particular (rising SED between 2 &amp; 8 microns)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54863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McKEE</a:t>
            </a:r>
            <a:r>
              <a:rPr lang="en-US" dirty="0" smtClean="0"/>
              <a:t> SAYS: initial misalignments could be from turbulence; his simulations</a:t>
            </a:r>
            <a:r>
              <a:rPr lang="en-US" baseline="0" dirty="0" smtClean="0"/>
              <a:t> drive </a:t>
            </a:r>
            <a:r>
              <a:rPr lang="en-US" baseline="0" dirty="0" err="1" smtClean="0"/>
              <a:t>turb</a:t>
            </a:r>
            <a:r>
              <a:rPr lang="en-US" baseline="0" dirty="0" smtClean="0"/>
              <a:t> at scales of ~0.5 pc</a:t>
            </a:r>
          </a:p>
          <a:p>
            <a:r>
              <a:rPr lang="en-US" baseline="0" dirty="0" smtClean="0"/>
              <a:t>-He seems misalignment with </a:t>
            </a:r>
            <a:r>
              <a:rPr lang="en-US" baseline="0" dirty="0" err="1" smtClean="0"/>
              <a:t>angmom</a:t>
            </a:r>
            <a:r>
              <a:rPr lang="en-US" baseline="0" dirty="0" smtClean="0"/>
              <a:t> and ambient B-field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-INTERPLAY BETWEEN </a:t>
            </a:r>
            <a:r>
              <a:rPr lang="en-US" dirty="0" err="1" smtClean="0"/>
              <a:t>U_rot</a:t>
            </a:r>
            <a:r>
              <a:rPr lang="en-US" dirty="0" smtClean="0"/>
              <a:t>,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U_grav</a:t>
            </a:r>
            <a:r>
              <a:rPr lang="en-US" baseline="0" dirty="0" smtClean="0"/>
              <a:t>, and U_B!</a:t>
            </a:r>
          </a:p>
          <a:p>
            <a:r>
              <a:rPr lang="en-US" baseline="0" dirty="0" smtClean="0"/>
              <a:t>-y-axis: rot. rate / free-fall time</a:t>
            </a:r>
          </a:p>
          <a:p>
            <a:r>
              <a:rPr lang="en-US" baseline="0" dirty="0" smtClean="0"/>
              <a:t>-x-axis: </a:t>
            </a:r>
            <a:r>
              <a:rPr lang="en-US" baseline="0" dirty="0" err="1" smtClean="0"/>
              <a:t>sqrt</a:t>
            </a:r>
            <a:r>
              <a:rPr lang="en-US" baseline="0" dirty="0" smtClean="0"/>
              <a:t> [ B-pressure / thermal pressure ]</a:t>
            </a:r>
            <a:endParaRPr lang="en-US" dirty="0" smtClean="0"/>
          </a:p>
          <a:p>
            <a:r>
              <a:rPr lang="en-US" baseline="0" dirty="0" smtClean="0"/>
              <a:t>-These started with 45º obliquity</a:t>
            </a:r>
          </a:p>
          <a:p>
            <a:r>
              <a:rPr lang="en-US" baseline="0" dirty="0" smtClean="0"/>
              <a:t>-When magnetically dominated, core B-field and outflow line up</a:t>
            </a:r>
          </a:p>
          <a:p>
            <a:r>
              <a:rPr lang="en-US" baseline="0" dirty="0" smtClean="0"/>
              <a:t>-When rotationally dominated, B-field can end up </a:t>
            </a:r>
            <a:r>
              <a:rPr lang="en-US" baseline="0" dirty="0" err="1" smtClean="0"/>
              <a:t>perp</a:t>
            </a:r>
            <a:r>
              <a:rPr lang="en-US" baseline="0" dirty="0" smtClean="0"/>
              <a:t> to outflow!</a:t>
            </a:r>
          </a:p>
          <a:p>
            <a:r>
              <a:rPr lang="en-US" baseline="0" dirty="0" smtClean="0"/>
              <a:t>-Most cores tend to fall in the ~0.02 </a:t>
            </a:r>
            <a:r>
              <a:rPr lang="en-US" baseline="0" dirty="0" err="1" smtClean="0"/>
              <a:t>U_rot</a:t>
            </a:r>
            <a:r>
              <a:rPr lang="en-US" baseline="0" dirty="0" smtClean="0"/>
              <a:t>/</a:t>
            </a:r>
            <a:r>
              <a:rPr lang="en-US" baseline="0" dirty="0" err="1" smtClean="0"/>
              <a:t>U_grav</a:t>
            </a:r>
            <a:r>
              <a:rPr lang="en-US" baseline="0" dirty="0" smtClean="0"/>
              <a:t> area (Goodman et al. ‘93), but there are cores with a ratio of up to 1…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32208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Other TADPOL</a:t>
            </a:r>
            <a:r>
              <a:rPr lang="en-US" baseline="0" dirty="0" smtClean="0"/>
              <a:t> future possibilities:</a:t>
            </a:r>
          </a:p>
          <a:p>
            <a:endParaRPr lang="en-US" baseline="0" dirty="0" smtClean="0"/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Intrinsic modeling of B-fields in cores (Fiege)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Constraints</a:t>
            </a:r>
            <a:r>
              <a:rPr lang="en-US" baseline="0" dirty="0" smtClean="0"/>
              <a:t> on B-fields in </a:t>
            </a:r>
            <a:r>
              <a:rPr lang="en-US" baseline="0" dirty="0" err="1" smtClean="0"/>
              <a:t>protoplanetary</a:t>
            </a:r>
            <a:r>
              <a:rPr lang="en-US" baseline="0" dirty="0" smtClean="0"/>
              <a:t> disks (Hughes)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Turbulence power spectra (Houde)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Larger scale background-star maps (</a:t>
            </a:r>
            <a:r>
              <a:rPr lang="en-US" baseline="0" dirty="0" err="1" smtClean="0"/>
              <a:t>Mimir</a:t>
            </a:r>
            <a:r>
              <a:rPr lang="en-US" baseline="0" dirty="0" smtClean="0"/>
              <a:t>, Jameson/Pillai/Clemens)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3619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-Mention Class 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5441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Ionization:</a:t>
            </a:r>
            <a:r>
              <a:rPr lang="en-US" dirty="0" smtClean="0"/>
              <a:t> molecular clouds are ionized at a low level, and are threaded by weak magnetic fields (ISM polarization: B = 6 </a:t>
            </a:r>
            <a:r>
              <a:rPr lang="en-US" dirty="0" err="1" smtClean="0"/>
              <a:t>uG</a:t>
            </a:r>
            <a:r>
              <a:rPr lang="en-US" dirty="0" smtClean="0"/>
              <a:t>…about</a:t>
            </a:r>
            <a:r>
              <a:rPr lang="en-US" baseline="0" dirty="0" smtClean="0"/>
              <a:t> 1 </a:t>
            </a:r>
            <a:r>
              <a:rPr lang="en-US" baseline="0" dirty="0" err="1" smtClean="0"/>
              <a:t>mG</a:t>
            </a:r>
            <a:r>
              <a:rPr lang="en-US" baseline="0" dirty="0" smtClean="0"/>
              <a:t> in </a:t>
            </a:r>
            <a:r>
              <a:rPr lang="en-US" baseline="0" dirty="0" err="1" smtClean="0"/>
              <a:t>protoplanetary</a:t>
            </a:r>
            <a:r>
              <a:rPr lang="en-US" baseline="0" dirty="0" smtClean="0"/>
              <a:t> disk if you drag it all in</a:t>
            </a:r>
            <a:r>
              <a:rPr lang="en-US" dirty="0" smtClean="0"/>
              <a:t>)</a:t>
            </a:r>
          </a:p>
          <a:p>
            <a:r>
              <a:rPr lang="en-US" b="1" dirty="0" smtClean="0"/>
              <a:t>Flux freezing:</a:t>
            </a:r>
            <a:r>
              <a:rPr lang="en-US" dirty="0" smtClean="0"/>
              <a:t> B-fields are frozen to matter, and get dragged in as cores collapse</a:t>
            </a:r>
          </a:p>
          <a:p>
            <a:endParaRPr lang="en-US" dirty="0" smtClean="0"/>
          </a:p>
          <a:p>
            <a:r>
              <a:rPr lang="nb-NO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E_{\</a:t>
            </a:r>
            <a:r>
              <a:rPr lang="nb-NO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rm</a:t>
            </a:r>
            <a:r>
              <a:rPr lang="nb-NO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{grav}} &gt; E_{\</a:t>
            </a:r>
            <a:r>
              <a:rPr lang="nb-NO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rm</a:t>
            </a:r>
            <a:r>
              <a:rPr lang="nb-NO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{rot}}</a:t>
            </a:r>
            <a:endParaRPr lang="en-US" dirty="0" smtClean="0"/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E_{\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rm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{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turb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}} &gt; E_{\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rm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{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}}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E_{\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rm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{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turb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}} \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approx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E_{\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rm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{mag}}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\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{E_{\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rm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{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grav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}}}{E_{\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rm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{mag}}} &lt; 1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7794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-Collapsing</a:t>
            </a:r>
            <a:r>
              <a:rPr lang="en-US" baseline="0" dirty="0" smtClean="0"/>
              <a:t> envelope</a:t>
            </a:r>
          </a:p>
          <a:p>
            <a:r>
              <a:rPr lang="en-US" baseline="0" dirty="0" smtClean="0"/>
              <a:t>-Magnetically supported, collapsing “</a:t>
            </a:r>
            <a:r>
              <a:rPr lang="en-US" baseline="0" dirty="0" err="1" smtClean="0"/>
              <a:t>pseudodisk</a:t>
            </a:r>
            <a:r>
              <a:rPr lang="en-US" baseline="0" dirty="0" smtClean="0"/>
              <a:t>”</a:t>
            </a:r>
          </a:p>
          <a:p>
            <a:r>
              <a:rPr lang="en-US" baseline="0" dirty="0" smtClean="0"/>
              <a:t>-</a:t>
            </a:r>
            <a:r>
              <a:rPr lang="en-US" baseline="0" dirty="0" err="1" smtClean="0"/>
              <a:t>Keplerian</a:t>
            </a:r>
            <a:r>
              <a:rPr lang="en-US" baseline="0" dirty="0" smtClean="0"/>
              <a:t> (rotationally supported…?) disk in the middle, aligned with rotation &amp; outflow</a:t>
            </a:r>
          </a:p>
          <a:p>
            <a:r>
              <a:rPr lang="en-US" baseline="0" dirty="0" smtClean="0"/>
              <a:t>-</a:t>
            </a:r>
            <a:r>
              <a:rPr lang="en-US" baseline="0" dirty="0" err="1" smtClean="0"/>
              <a:t>Ang</a:t>
            </a:r>
            <a:r>
              <a:rPr lang="en-US" baseline="0" dirty="0" smtClean="0"/>
              <a:t> mom can be thrown out by torsional Alfven waves in the outflow…that’s sort of the same thing as spreading angular momentum outward by magnetic braking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2322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-Distance: 250 pc</a:t>
            </a:r>
          </a:p>
          <a:p>
            <a:r>
              <a:rPr lang="en-US" dirty="0" smtClean="0"/>
              <a:t>-Mass:</a:t>
            </a:r>
            <a:r>
              <a:rPr lang="en-US" baseline="0" dirty="0" smtClean="0"/>
              <a:t> 250 solar masses</a:t>
            </a:r>
          </a:p>
          <a:p>
            <a:r>
              <a:rPr lang="en-US" baseline="0" dirty="0" smtClean="0"/>
              <a:t>-Length ~10 pc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5384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Orion Molecular Cloud region</a:t>
            </a:r>
          </a:p>
          <a:p>
            <a:endParaRPr lang="en-US" dirty="0" smtClean="0"/>
          </a:p>
          <a:p>
            <a:r>
              <a:rPr lang="en-US" dirty="0" smtClean="0"/>
              <a:t>-Optical </a:t>
            </a:r>
            <a:r>
              <a:rPr lang="en-US" dirty="0" err="1" smtClean="0"/>
              <a:t>polarimetry</a:t>
            </a:r>
            <a:r>
              <a:rPr lang="en-US" dirty="0" smtClean="0"/>
              <a:t> data: blue vectors</a:t>
            </a:r>
          </a:p>
          <a:p>
            <a:r>
              <a:rPr lang="en-US" dirty="0" smtClean="0"/>
              <a:t>-Huge</a:t>
            </a:r>
            <a:r>
              <a:rPr lang="en-US" baseline="0" dirty="0" smtClean="0"/>
              <a:t> grey vectors: average of all blue vectors</a:t>
            </a:r>
            <a:endParaRPr lang="en-US" dirty="0" smtClean="0"/>
          </a:p>
          <a:p>
            <a:r>
              <a:rPr lang="en-US" dirty="0" smtClean="0"/>
              <a:t>-IRAS</a:t>
            </a:r>
            <a:r>
              <a:rPr lang="en-US" baseline="0" dirty="0" smtClean="0"/>
              <a:t> data: just to guide the eye (background image)</a:t>
            </a:r>
          </a:p>
          <a:p>
            <a:r>
              <a:rPr lang="en-US" baseline="0" dirty="0" smtClean="0"/>
              <a:t>-CSO data: dust emission</a:t>
            </a:r>
          </a:p>
          <a:p>
            <a:r>
              <a:rPr lang="en-US" baseline="0" dirty="0" smtClean="0"/>
              <a:t>-White vectors: average of CSO dust polarization</a:t>
            </a:r>
          </a:p>
          <a:p>
            <a:r>
              <a:rPr lang="en-US" baseline="0" dirty="0" smtClean="0"/>
              <a:t>-ALL orientations are B-field directions</a:t>
            </a:r>
          </a:p>
          <a:p>
            <a:r>
              <a:rPr lang="en-US" baseline="0" dirty="0" smtClean="0"/>
              <a:t>-Comparing with simulations, they find that a super-</a:t>
            </a:r>
            <a:r>
              <a:rPr lang="en-US" baseline="0" dirty="0" err="1" smtClean="0"/>
              <a:t>Alfvénic</a:t>
            </a:r>
            <a:r>
              <a:rPr lang="en-US" baseline="0" dirty="0" smtClean="0"/>
              <a:t> cloud (more turbulence than magnetic support) doesn’t fit well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5603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Orion Molecular Cloud region</a:t>
            </a:r>
          </a:p>
          <a:p>
            <a:endParaRPr lang="en-US" dirty="0" smtClean="0"/>
          </a:p>
          <a:p>
            <a:r>
              <a:rPr lang="en-US" dirty="0" smtClean="0"/>
              <a:t>-Optical </a:t>
            </a:r>
            <a:r>
              <a:rPr lang="en-US" dirty="0" err="1" smtClean="0"/>
              <a:t>polarimetry</a:t>
            </a:r>
            <a:r>
              <a:rPr lang="en-US" dirty="0" smtClean="0"/>
              <a:t> data: blue vectors</a:t>
            </a:r>
          </a:p>
          <a:p>
            <a:r>
              <a:rPr lang="en-US" dirty="0" smtClean="0"/>
              <a:t>-Huge</a:t>
            </a:r>
            <a:r>
              <a:rPr lang="en-US" baseline="0" dirty="0" smtClean="0"/>
              <a:t> grey vectors: average of all blue vectors</a:t>
            </a:r>
            <a:endParaRPr lang="en-US" dirty="0" smtClean="0"/>
          </a:p>
          <a:p>
            <a:r>
              <a:rPr lang="en-US" dirty="0" smtClean="0"/>
              <a:t>-IRAS</a:t>
            </a:r>
            <a:r>
              <a:rPr lang="en-US" baseline="0" dirty="0" smtClean="0"/>
              <a:t> data: just to guide the eye (background image)</a:t>
            </a:r>
          </a:p>
          <a:p>
            <a:r>
              <a:rPr lang="en-US" baseline="0" dirty="0" smtClean="0"/>
              <a:t>-CSO data: dust emission</a:t>
            </a:r>
          </a:p>
          <a:p>
            <a:r>
              <a:rPr lang="en-US" baseline="0" dirty="0" smtClean="0"/>
              <a:t>-White vectors: average of CSO dust polarization</a:t>
            </a:r>
          </a:p>
          <a:p>
            <a:r>
              <a:rPr lang="en-US" baseline="0" dirty="0" smtClean="0"/>
              <a:t>-ALL orientations are B-field directions</a:t>
            </a:r>
          </a:p>
          <a:p>
            <a:r>
              <a:rPr lang="en-US" baseline="0" dirty="0" smtClean="0"/>
              <a:t>-Comparing with simulations, they find that a super-</a:t>
            </a:r>
            <a:r>
              <a:rPr lang="en-US" baseline="0" dirty="0" err="1" smtClean="0"/>
              <a:t>Alfvénic</a:t>
            </a:r>
            <a:r>
              <a:rPr lang="en-US" baseline="0" dirty="0" smtClean="0"/>
              <a:t> cloud (more turbulence than magnetic support) doesn’t </a:t>
            </a:r>
            <a:r>
              <a:rPr lang="en-US" baseline="0" smtClean="0"/>
              <a:t>fit well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5603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baseline="0" dirty="0" smtClean="0"/>
              <a:t>-Note 0º between rotation/outflow axis, and </a:t>
            </a:r>
            <a:r>
              <a:rPr lang="en-US" baseline="0" dirty="0" err="1" smtClean="0"/>
              <a:t>poloidal</a:t>
            </a:r>
            <a:r>
              <a:rPr lang="en-US" baseline="0" dirty="0" smtClean="0"/>
              <a:t> component of B-field</a:t>
            </a:r>
          </a:p>
          <a:p>
            <a:r>
              <a:rPr lang="en-US" baseline="0" dirty="0" smtClean="0"/>
              <a:t>-The is problematic when it comes to forming rotationally-supported disks (</a:t>
            </a:r>
            <a:r>
              <a:rPr lang="en-US" baseline="0" dirty="0" err="1" smtClean="0"/>
              <a:t>Hennebelle</a:t>
            </a:r>
            <a:r>
              <a:rPr lang="en-US" baseline="0" dirty="0" smtClean="0"/>
              <a:t> &amp; Ciardi </a:t>
            </a:r>
            <a:r>
              <a:rPr lang="fr-FR" baseline="0" dirty="0" smtClean="0"/>
              <a:t>’</a:t>
            </a:r>
            <a:r>
              <a:rPr lang="en-US" baseline="0" dirty="0" smtClean="0"/>
              <a:t>09)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4DB695-F0B6-E94C-BEBB-AE9E75F69CF7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A432C8-69A7-458B-9684-2BFA64B31948}" type="datetime2">
              <a:rPr lang="en-US" smtClean="0"/>
              <a:t>Friday, May 3, 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057FC-95B6-4D89-AFDA-ABA33EE921E5}" type="datetime2">
              <a:rPr lang="en-US" smtClean="0"/>
              <a:t>Friday, May 3, 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549AC-EB31-477F-92A9-B1988E232878}" type="datetime2">
              <a:rPr lang="en-US" smtClean="0"/>
              <a:t>Friday, May 3, 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F8207-4564-7144-8C07-C1DC356AD7F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5/3/13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13A05-A862-1442-AE2A-C3EEF9C1620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591615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F8207-4564-7144-8C07-C1DC356AD7F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5/3/13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13A05-A862-1442-AE2A-C3EEF9C1620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64465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F8207-4564-7144-8C07-C1DC356AD7F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5/3/13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13A05-A862-1442-AE2A-C3EEF9C1620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88452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F8207-4564-7144-8C07-C1DC356AD7F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5/3/13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13A05-A862-1442-AE2A-C3EEF9C1620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89736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F8207-4564-7144-8C07-C1DC356AD7F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5/3/13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13A05-A862-1442-AE2A-C3EEF9C1620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264655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F8207-4564-7144-8C07-C1DC356AD7F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5/3/13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13A05-A862-1442-AE2A-C3EEF9C1620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196844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F8207-4564-7144-8C07-C1DC356AD7F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5/3/13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13A05-A862-1442-AE2A-C3EEF9C1620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539300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F8207-4564-7144-8C07-C1DC356AD7F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5/3/13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13A05-A862-1442-AE2A-C3EEF9C1620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08964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6A3A3-94A6-4E5B-AF39-173ACA3E61CC}" type="datetime2">
              <a:rPr lang="en-US" smtClean="0"/>
              <a:t>Friday, May 3, 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F8207-4564-7144-8C07-C1DC356AD7F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5/3/13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13A05-A862-1442-AE2A-C3EEF9C1620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26208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F8207-4564-7144-8C07-C1DC356AD7F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5/3/13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13A05-A862-1442-AE2A-C3EEF9C1620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751349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F8207-4564-7144-8C07-C1DC356AD7F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5/3/13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13A05-A862-1442-AE2A-C3EEF9C1620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721416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F8207-4564-7144-8C07-C1DC356AD7F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5/3/13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13A05-A862-1442-AE2A-C3EEF9C1620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851591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F8207-4564-7144-8C07-C1DC356AD7F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5/3/13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13A05-A862-1442-AE2A-C3EEF9C1620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131732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F8207-4564-7144-8C07-C1DC356AD7F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5/3/13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13A05-A862-1442-AE2A-C3EEF9C1620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796791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F8207-4564-7144-8C07-C1DC356AD7F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5/3/13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13A05-A862-1442-AE2A-C3EEF9C1620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671255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F8207-4564-7144-8C07-C1DC356AD7F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5/3/13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13A05-A862-1442-AE2A-C3EEF9C1620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965411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F8207-4564-7144-8C07-C1DC356AD7F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5/3/13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13A05-A862-1442-AE2A-C3EEF9C1620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302839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F8207-4564-7144-8C07-C1DC356AD7F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5/3/13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13A05-A862-1442-AE2A-C3EEF9C1620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82954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3D019-A32C-4EAD-B8E6-DBDA699692FD}" type="datetime2">
              <a:rPr lang="en-US" smtClean="0"/>
              <a:t>Friday, May 3, 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F8207-4564-7144-8C07-C1DC356AD7F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5/3/13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13A05-A862-1442-AE2A-C3EEF9C1620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327062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F8207-4564-7144-8C07-C1DC356AD7F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5/3/13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13A05-A862-1442-AE2A-C3EEF9C1620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130461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F8207-4564-7144-8C07-C1DC356AD7F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5/3/13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13A05-A862-1442-AE2A-C3EEF9C1620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823318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F8207-4564-7144-8C07-C1DC356AD7F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5/3/13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13A05-A862-1442-AE2A-C3EEF9C1620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885335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80444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20415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2677454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2067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15854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2392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BA98F-560C-4997-81C4-81D4D9187EAB}" type="datetime2">
              <a:rPr lang="en-US" smtClean="0"/>
              <a:t>Friday, May 3, 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1348843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 vert="horz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5010553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0545390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81404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58971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69839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7546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972B2-CA5C-437D-87D0-8081271A9E4B}" type="datetime2">
              <a:rPr lang="en-US" smtClean="0"/>
              <a:t>Friday, May 3, 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D4847-11EF-4466-A8AD-85CDB7B49118}" type="datetime2">
              <a:rPr lang="en-US" smtClean="0"/>
              <a:t>Friday, May 3, 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8457A-3AB9-4880-8A0C-9F8524491207}" type="datetime2">
              <a:rPr lang="en-US" smtClean="0"/>
              <a:t>Friday, May 3, 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976D3-5B7F-4300-ABED-C91F1B2AE209}" type="datetime2">
              <a:rPr lang="en-US" smtClean="0"/>
              <a:t>Friday, May 3, 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C1E59-17DD-41CE-97CA-624A472382D4}" type="datetime2">
              <a:rPr lang="en-US" smtClean="0"/>
              <a:t>Friday, May 3, 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3.xml"/><Relationship Id="rId12" Type="http://schemas.openxmlformats.org/officeDocument/2006/relationships/theme" Target="../theme/theme3.xml"/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/Relationships>
</file>

<file path=ppt/slideMasters/_rels/slideMaster4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45.xml"/><Relationship Id="rId13" Type="http://schemas.openxmlformats.org/officeDocument/2006/relationships/slideLayout" Target="../slideLayouts/slideLayout46.xml"/><Relationship Id="rId14" Type="http://schemas.openxmlformats.org/officeDocument/2006/relationships/theme" Target="../theme/theme4.xml"/><Relationship Id="rId1" Type="http://schemas.openxmlformats.org/officeDocument/2006/relationships/slideLayout" Target="../slideLayouts/slideLayout34.xml"/><Relationship Id="rId2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0.xml"/><Relationship Id="rId8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A80CB818-7379-467D-8E76-EF9D9074A26C}" type="datetime2">
              <a:rPr lang="en-US" smtClean="0"/>
              <a:t>Friday, May 3, 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Garamond"/>
                <a:cs typeface="Garamond"/>
              </a:defRPr>
            </a:lvl1pPr>
          </a:lstStyle>
          <a:p>
            <a:pPr defTabSz="457200"/>
            <a:fld id="{0E8F8207-4564-7144-8C07-C1DC356AD7F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 defTabSz="457200"/>
              <a:t>5/3/13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Garamond"/>
                <a:cs typeface="Garamond"/>
              </a:defRPr>
            </a:lvl1pPr>
          </a:lstStyle>
          <a:p>
            <a:pPr defTabSz="457200"/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Garamond"/>
                <a:cs typeface="Garamond"/>
              </a:defRPr>
            </a:lvl1pPr>
          </a:lstStyle>
          <a:p>
            <a:pPr defTabSz="457200"/>
            <a:fld id="{E6413A05-A862-1442-AE2A-C3EEF9C1620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 defTabSz="457200"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270170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85" r:id="rId1"/>
    <p:sldLayoutId id="2147483986" r:id="rId2"/>
    <p:sldLayoutId id="2147483987" r:id="rId3"/>
    <p:sldLayoutId id="2147483988" r:id="rId4"/>
    <p:sldLayoutId id="2147483989" r:id="rId5"/>
    <p:sldLayoutId id="2147483990" r:id="rId6"/>
    <p:sldLayoutId id="2147483991" r:id="rId7"/>
    <p:sldLayoutId id="2147483992" r:id="rId8"/>
    <p:sldLayoutId id="2147483993" r:id="rId9"/>
    <p:sldLayoutId id="2147483994" r:id="rId10"/>
    <p:sldLayoutId id="2147483995" r:id="rId11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Garamond"/>
          <a:ea typeface="+mj-ea"/>
          <a:cs typeface="Garamond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Garamond"/>
          <a:ea typeface="+mn-ea"/>
          <a:cs typeface="Garamond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Garamond"/>
          <a:ea typeface="+mn-ea"/>
          <a:cs typeface="Garamond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Garamond"/>
          <a:ea typeface="+mn-ea"/>
          <a:cs typeface="Garamond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Garamond"/>
          <a:ea typeface="+mn-ea"/>
          <a:cs typeface="Garamond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Garamond"/>
          <a:ea typeface="+mn-ea"/>
          <a:cs typeface="Garamond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Garamond"/>
                <a:cs typeface="Garamond"/>
              </a:defRPr>
            </a:lvl1pPr>
          </a:lstStyle>
          <a:p>
            <a:pPr defTabSz="457200"/>
            <a:fld id="{0E8F8207-4564-7144-8C07-C1DC356AD7F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 defTabSz="457200"/>
              <a:t>5/3/13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Garamond"/>
                <a:cs typeface="Garamond"/>
              </a:defRPr>
            </a:lvl1pPr>
          </a:lstStyle>
          <a:p>
            <a:pPr defTabSz="457200"/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Garamond"/>
                <a:cs typeface="Garamond"/>
              </a:defRPr>
            </a:lvl1pPr>
          </a:lstStyle>
          <a:p>
            <a:pPr defTabSz="457200"/>
            <a:fld id="{E6413A05-A862-1442-AE2A-C3EEF9C1620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 defTabSz="457200"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577867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45" r:id="rId1"/>
    <p:sldLayoutId id="2147484046" r:id="rId2"/>
    <p:sldLayoutId id="2147484047" r:id="rId3"/>
    <p:sldLayoutId id="2147484048" r:id="rId4"/>
    <p:sldLayoutId id="2147484049" r:id="rId5"/>
    <p:sldLayoutId id="2147484050" r:id="rId6"/>
    <p:sldLayoutId id="2147484051" r:id="rId7"/>
    <p:sldLayoutId id="2147484052" r:id="rId8"/>
    <p:sldLayoutId id="2147484053" r:id="rId9"/>
    <p:sldLayoutId id="2147484054" r:id="rId10"/>
    <p:sldLayoutId id="2147484055" r:id="rId11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Garamond"/>
          <a:ea typeface="+mj-ea"/>
          <a:cs typeface="Garamond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Garamond"/>
          <a:ea typeface="+mn-ea"/>
          <a:cs typeface="Garamond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Garamond"/>
          <a:ea typeface="+mn-ea"/>
          <a:cs typeface="Garamond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Garamond"/>
          <a:ea typeface="+mn-ea"/>
          <a:cs typeface="Garamond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Garamond"/>
          <a:ea typeface="+mn-ea"/>
          <a:cs typeface="Garamond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Garamond"/>
          <a:ea typeface="+mn-ea"/>
          <a:cs typeface="Garamond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15206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41" r:id="rId1"/>
    <p:sldLayoutId id="2147484142" r:id="rId2"/>
    <p:sldLayoutId id="2147484143" r:id="rId3"/>
    <p:sldLayoutId id="2147484144" r:id="rId4"/>
    <p:sldLayoutId id="2147484145" r:id="rId5"/>
    <p:sldLayoutId id="2147484146" r:id="rId6"/>
    <p:sldLayoutId id="2147484147" r:id="rId7"/>
    <p:sldLayoutId id="2147484148" r:id="rId8"/>
    <p:sldLayoutId id="2147484149" r:id="rId9"/>
    <p:sldLayoutId id="2147484150" r:id="rId10"/>
    <p:sldLayoutId id="2147484151" r:id="rId11"/>
    <p:sldLayoutId id="2147484152" r:id="rId12"/>
    <p:sldLayoutId id="2147484153" r:id="rId13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  <a:ea typeface="ＭＳ Ｐゴシック" charset="0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  <a:ea typeface="ＭＳ Ｐゴシック" charset="0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  <a:ea typeface="ＭＳ Ｐゴシック" charset="0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  <a:ea typeface="ＭＳ Ｐゴシック" charset="0"/>
          <a:cs typeface="ＭＳ Ｐゴシック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  <a:ea typeface="ＭＳ Ｐゴシック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  <a:ea typeface="ＭＳ Ｐゴシック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  <a:ea typeface="ＭＳ Ｐゴシック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  <a:ea typeface="ＭＳ Ｐゴシック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4" Type="http://schemas.openxmlformats.org/officeDocument/2006/relationships/image" Target="../media/image19.emf"/><Relationship Id="rId5" Type="http://schemas.openxmlformats.org/officeDocument/2006/relationships/image" Target="../media/image20.em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4" Type="http://schemas.openxmlformats.org/officeDocument/2006/relationships/image" Target="../media/image22.jpeg"/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3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3.png"/><Relationship Id="rId12" Type="http://schemas.openxmlformats.org/officeDocument/2006/relationships/image" Target="../media/image34.jpeg"/><Relationship Id="rId13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jpeg"/><Relationship Id="rId3" Type="http://schemas.openxmlformats.org/officeDocument/2006/relationships/image" Target="../media/image25.jpeg"/><Relationship Id="rId4" Type="http://schemas.openxmlformats.org/officeDocument/2006/relationships/image" Target="../media/image26.jpeg"/><Relationship Id="rId5" Type="http://schemas.openxmlformats.org/officeDocument/2006/relationships/image" Target="../media/image27.png"/><Relationship Id="rId6" Type="http://schemas.openxmlformats.org/officeDocument/2006/relationships/image" Target="../media/image28.jpeg"/><Relationship Id="rId7" Type="http://schemas.openxmlformats.org/officeDocument/2006/relationships/image" Target="../media/image29.gif"/><Relationship Id="rId8" Type="http://schemas.openxmlformats.org/officeDocument/2006/relationships/image" Target="../media/image30.gif"/><Relationship Id="rId9" Type="http://schemas.openxmlformats.org/officeDocument/2006/relationships/image" Target="../media/image31.jpeg"/><Relationship Id="rId10" Type="http://schemas.openxmlformats.org/officeDocument/2006/relationships/image" Target="../media/image32.gi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6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4" Type="http://schemas.openxmlformats.org/officeDocument/2006/relationships/image" Target="../media/image38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4" Type="http://schemas.openxmlformats.org/officeDocument/2006/relationships/image" Target="../media/image40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4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4" Type="http://schemas.openxmlformats.org/officeDocument/2006/relationships/image" Target="../media/image17.jpeg"/><Relationship Id="rId5" Type="http://schemas.openxmlformats.org/officeDocument/2006/relationships/image" Target="../media/image44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arxiv.org/abs/1210.7637v1" TargetMode="External"/><Relationship Id="rId4" Type="http://schemas.openxmlformats.org/officeDocument/2006/relationships/image" Target="../media/image46.emf"/><Relationship Id="rId5" Type="http://schemas.openxmlformats.org/officeDocument/2006/relationships/image" Target="../media/image47.em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8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3.jpeg"/><Relationship Id="rId5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4" Type="http://schemas.openxmlformats.org/officeDocument/2006/relationships/image" Target="../media/image6.emf"/><Relationship Id="rId5" Type="http://schemas.openxmlformats.org/officeDocument/2006/relationships/image" Target="../media/image7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4" Type="http://schemas.openxmlformats.org/officeDocument/2006/relationships/image" Target="../media/image9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4200" y="800100"/>
            <a:ext cx="8356600" cy="2498725"/>
          </a:xfrm>
        </p:spPr>
        <p:txBody>
          <a:bodyPr/>
          <a:lstStyle/>
          <a:p>
            <a:r>
              <a:rPr lang="en-US" sz="5000" dirty="0" smtClean="0"/>
              <a:t>Are magnetic fields and outflows aligned in </a:t>
            </a:r>
            <a:r>
              <a:rPr lang="en-US" sz="5000" dirty="0" err="1" smtClean="0"/>
              <a:t>protostellar</a:t>
            </a:r>
            <a:r>
              <a:rPr lang="en-US" sz="5000" dirty="0" smtClean="0"/>
              <a:t> cores?</a:t>
            </a:r>
            <a:endParaRPr lang="en-US" sz="5000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8001000" cy="3251200"/>
          </a:xfrm>
        </p:spPr>
        <p:txBody>
          <a:bodyPr>
            <a:normAutofit fontScale="92500" lnSpcReduction="10000"/>
          </a:bodyPr>
          <a:lstStyle/>
          <a:p>
            <a:r>
              <a:rPr lang="en-US" sz="3200" b="1" dirty="0"/>
              <a:t>Chat Hull</a:t>
            </a:r>
          </a:p>
          <a:p>
            <a:r>
              <a:rPr lang="en-US" dirty="0"/>
              <a:t>UC </a:t>
            </a:r>
            <a:r>
              <a:rPr lang="en-US" dirty="0" smtClean="0"/>
              <a:t>Berkeley, Radio Astronomy Laboratory</a:t>
            </a:r>
            <a:endParaRPr lang="en-US" dirty="0"/>
          </a:p>
          <a:p>
            <a:endParaRPr lang="en-US" dirty="0"/>
          </a:p>
          <a:p>
            <a:r>
              <a:rPr lang="en-US" sz="2800" dirty="0"/>
              <a:t>2</a:t>
            </a:r>
            <a:r>
              <a:rPr lang="en-US" sz="2800" dirty="0" smtClean="0"/>
              <a:t> November </a:t>
            </a:r>
            <a:r>
              <a:rPr lang="en-US" sz="2800" dirty="0"/>
              <a:t>2012</a:t>
            </a:r>
          </a:p>
          <a:p>
            <a:endParaRPr lang="en-US" dirty="0"/>
          </a:p>
          <a:p>
            <a:r>
              <a:rPr lang="en-US" dirty="0" smtClean="0"/>
              <a:t>Graduate Student/Postdoc Seminar (GSPS)</a:t>
            </a:r>
          </a:p>
          <a:p>
            <a:r>
              <a:rPr lang="en-US" dirty="0" smtClean="0"/>
              <a:t>UC Berkeley Astronomy Dept.</a:t>
            </a:r>
            <a:endParaRPr lang="en-US" dirty="0"/>
          </a:p>
          <a:p>
            <a:r>
              <a:rPr lang="en-US" dirty="0" smtClean="0"/>
              <a:t>Berkeley, Calif.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60113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4444997" y="2628891"/>
            <a:ext cx="4389967" cy="1847858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Large </a:t>
            </a:r>
            <a:r>
              <a:rPr lang="en-US" dirty="0">
                <a:sym typeface="Wingdings"/>
              </a:rPr>
              <a:t></a:t>
            </a:r>
            <a:r>
              <a:rPr lang="en-US" dirty="0"/>
              <a:t> </a:t>
            </a:r>
            <a:r>
              <a:rPr lang="en-US" dirty="0" smtClean="0"/>
              <a:t>medium scale</a:t>
            </a:r>
            <a:r>
              <a:rPr lang="en-US" dirty="0"/>
              <a:t>: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C</a:t>
            </a:r>
            <a:r>
              <a:rPr lang="en-US" dirty="0" smtClean="0"/>
              <a:t>onsistent </a:t>
            </a:r>
            <a:r>
              <a:rPr lang="en-US" dirty="0"/>
              <a:t>B-</a:t>
            </a:r>
            <a:r>
              <a:rPr lang="en-US" dirty="0" smtClean="0"/>
              <a:t>fields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1694850" y="266411"/>
            <a:ext cx="21082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err="1" smtClean="0"/>
              <a:t>B</a:t>
            </a:r>
            <a:r>
              <a:rPr lang="en-US" sz="2200" b="1" baseline="-25000" dirty="0" err="1" smtClean="0"/>
              <a:t>amb</a:t>
            </a:r>
            <a:r>
              <a:rPr lang="en-US" sz="2200" b="1" dirty="0" smtClean="0"/>
              <a:t> (</a:t>
            </a:r>
            <a:r>
              <a:rPr lang="en-US" sz="2200" b="1" dirty="0" err="1" smtClean="0"/>
              <a:t>deg</a:t>
            </a:r>
            <a:r>
              <a:rPr lang="en-US" sz="2200" b="1" dirty="0" smtClean="0"/>
              <a:t>)</a:t>
            </a:r>
            <a:endParaRPr lang="en-US" sz="2200" b="1" dirty="0"/>
          </a:p>
        </p:txBody>
      </p:sp>
      <p:sp>
        <p:nvSpPr>
          <p:cNvPr id="26" name="TextBox 25"/>
          <p:cNvSpPr txBox="1"/>
          <p:nvPr/>
        </p:nvSpPr>
        <p:spPr>
          <a:xfrm rot="16200000">
            <a:off x="-823373" y="3002943"/>
            <a:ext cx="2108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 smtClean="0"/>
              <a:t>B</a:t>
            </a:r>
            <a:r>
              <a:rPr lang="en-US" sz="2800" b="1" baseline="-25000" dirty="0" err="1" smtClean="0"/>
              <a:t>core</a:t>
            </a:r>
            <a:r>
              <a:rPr lang="en-US" sz="2800" b="1" dirty="0" smtClean="0"/>
              <a:t> (</a:t>
            </a:r>
            <a:r>
              <a:rPr lang="en-US" sz="2800" b="1" dirty="0" err="1" smtClean="0"/>
              <a:t>deg</a:t>
            </a:r>
            <a:r>
              <a:rPr lang="en-US" sz="2800" b="1" dirty="0" smtClean="0"/>
              <a:t>)</a:t>
            </a:r>
            <a:endParaRPr lang="en-US" sz="2800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2819400" y="5947312"/>
            <a:ext cx="1165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Li+ 2009</a:t>
            </a:r>
            <a:endParaRPr lang="en-US" dirty="0"/>
          </a:p>
        </p:txBody>
      </p:sp>
      <p:grpSp>
        <p:nvGrpSpPr>
          <p:cNvPr id="34" name="Group 33"/>
          <p:cNvGrpSpPr/>
          <p:nvPr/>
        </p:nvGrpSpPr>
        <p:grpSpPr>
          <a:xfrm>
            <a:off x="352642" y="709073"/>
            <a:ext cx="3732521" cy="6154944"/>
            <a:chOff x="352642" y="455081"/>
            <a:chExt cx="3732521" cy="6154944"/>
          </a:xfrm>
        </p:grpSpPr>
        <p:pic>
          <p:nvPicPr>
            <p:cNvPr id="24" name="Picture 23" descr="li_etal_correlation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113" t="1295" r="1917" b="6207"/>
            <a:stretch/>
          </p:blipFill>
          <p:spPr>
            <a:xfrm>
              <a:off x="878417" y="455081"/>
              <a:ext cx="3206746" cy="6053669"/>
            </a:xfrm>
            <a:prstGeom prst="rect">
              <a:avLst/>
            </a:prstGeom>
          </p:spPr>
        </p:pic>
        <p:sp>
          <p:nvSpPr>
            <p:cNvPr id="28" name="Rectangle 27"/>
            <p:cNvSpPr/>
            <p:nvPr/>
          </p:nvSpPr>
          <p:spPr>
            <a:xfrm>
              <a:off x="591813" y="4683668"/>
              <a:ext cx="328936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dirty="0" smtClean="0"/>
                <a:t>0</a:t>
              </a:r>
              <a:endParaRPr lang="en-US" sz="2400" b="1" dirty="0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352642" y="6148360"/>
              <a:ext cx="57584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dirty="0" smtClean="0"/>
                <a:t>-90</a:t>
              </a:r>
              <a:endParaRPr lang="en-US" sz="2400" b="1" dirty="0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479570" y="3198083"/>
              <a:ext cx="473206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dirty="0" smtClean="0"/>
                <a:t>90</a:t>
              </a:r>
              <a:endParaRPr lang="en-US" sz="2400" b="1" dirty="0"/>
            </a:p>
          </p:txBody>
        </p:sp>
      </p:grpSp>
      <p:sp>
        <p:nvSpPr>
          <p:cNvPr id="31" name="Rectangle 30"/>
          <p:cNvSpPr/>
          <p:nvPr/>
        </p:nvSpPr>
        <p:spPr>
          <a:xfrm>
            <a:off x="946421" y="668494"/>
            <a:ext cx="3289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/>
              <a:t>0</a:t>
            </a:r>
            <a:endParaRPr lang="en-US" sz="2400" b="1" dirty="0"/>
          </a:p>
        </p:txBody>
      </p:sp>
      <p:sp>
        <p:nvSpPr>
          <p:cNvPr id="32" name="Rectangle 31"/>
          <p:cNvSpPr/>
          <p:nvPr/>
        </p:nvSpPr>
        <p:spPr>
          <a:xfrm>
            <a:off x="3549058" y="670488"/>
            <a:ext cx="59508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/>
              <a:t>180</a:t>
            </a:r>
            <a:endParaRPr lang="en-US" sz="2400" b="1" dirty="0"/>
          </a:p>
        </p:txBody>
      </p:sp>
      <p:sp>
        <p:nvSpPr>
          <p:cNvPr id="33" name="Rectangle 32"/>
          <p:cNvSpPr/>
          <p:nvPr/>
        </p:nvSpPr>
        <p:spPr>
          <a:xfrm>
            <a:off x="2177123" y="685303"/>
            <a:ext cx="4732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/>
              <a:t>90</a:t>
            </a:r>
            <a:endParaRPr lang="en-US" sz="2400" b="1" dirty="0"/>
          </a:p>
        </p:txBody>
      </p:sp>
      <p:sp>
        <p:nvSpPr>
          <p:cNvPr id="35" name="TextBox 34"/>
          <p:cNvSpPr txBox="1"/>
          <p:nvPr/>
        </p:nvSpPr>
        <p:spPr>
          <a:xfrm>
            <a:off x="3009894" y="6238852"/>
            <a:ext cx="1165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Li+ 2009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6536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Smaller-scale: still important?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Fields are consistent from ~100 pc </a:t>
            </a:r>
            <a:r>
              <a:rPr lang="en-US" dirty="0" smtClean="0">
                <a:sym typeface="Wingdings"/>
              </a:rPr>
              <a:t></a:t>
            </a:r>
            <a:r>
              <a:rPr lang="en-US" dirty="0" smtClean="0"/>
              <a:t> ~0.1 pc</a:t>
            </a:r>
          </a:p>
          <a:p>
            <a:endParaRPr lang="en-US" dirty="0" smtClean="0"/>
          </a:p>
          <a:p>
            <a:r>
              <a:rPr lang="en-US" dirty="0" smtClean="0"/>
              <a:t>What about at scales &lt; ~0.1 pc (</a:t>
            </a:r>
            <a:r>
              <a:rPr lang="en-US" i="1" dirty="0" smtClean="0"/>
              <a:t>e.g.</a:t>
            </a:r>
            <a:r>
              <a:rPr lang="en-US" dirty="0" smtClean="0"/>
              <a:t> protostellar envelope)?</a:t>
            </a:r>
          </a:p>
          <a:p>
            <a:endParaRPr lang="en-US" dirty="0" smtClean="0"/>
          </a:p>
          <a:p>
            <a:r>
              <a:rPr lang="en-US" dirty="0" smtClean="0"/>
              <a:t>If B-fields are consistent down to smaller scales, they should be </a:t>
            </a:r>
            <a:r>
              <a:rPr lang="en-US" b="1" dirty="0" smtClean="0"/>
              <a:t>aligned with outflows</a:t>
            </a:r>
          </a:p>
        </p:txBody>
      </p:sp>
    </p:spTree>
    <p:extLst>
      <p:ext uri="{BB962C8B-B14F-4D97-AF65-F5344CB8AC3E}">
        <p14:creationId xmlns:p14="http://schemas.microsoft.com/office/powerpoint/2010/main" val="38712778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res1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762000"/>
            <a:ext cx="9144000" cy="9144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6386235"/>
            <a:ext cx="2772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rgbClr val="FFFFFF"/>
                </a:solidFill>
                <a:latin typeface="Garamond"/>
                <a:cs typeface="Garamond"/>
              </a:rPr>
              <a:t>Credit: Bill Saxton</a:t>
            </a:r>
            <a:r>
              <a:rPr lang="en-US" sz="1200" dirty="0">
                <a:solidFill>
                  <a:srgbClr val="FFFFFF"/>
                </a:solidFill>
                <a:latin typeface="Garamond"/>
                <a:cs typeface="Garamond"/>
              </a:rPr>
              <a:t>,</a:t>
            </a:r>
            <a:r>
              <a:rPr lang="en-US" sz="1200" dirty="0" smtClean="0">
                <a:solidFill>
                  <a:srgbClr val="FFFFFF"/>
                </a:solidFill>
                <a:latin typeface="Garamond"/>
                <a:cs typeface="Garamond"/>
              </a:rPr>
              <a:t> Harvard-Smithsonian Center for Astrophysics</a:t>
            </a:r>
            <a:endParaRPr lang="en-US" sz="1200" dirty="0">
              <a:solidFill>
                <a:srgbClr val="FFFFFF"/>
              </a:solidFill>
              <a:latin typeface="Garamond"/>
              <a:cs typeface="Garamond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5956300" y="406400"/>
            <a:ext cx="3175000" cy="14605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400" dirty="0" smtClean="0">
                <a:solidFill>
                  <a:srgbClr val="EEECE1"/>
                </a:solidFill>
              </a:rPr>
              <a:t>Simple model of SF with B-fields</a:t>
            </a:r>
          </a:p>
        </p:txBody>
      </p:sp>
    </p:spTree>
    <p:extLst>
      <p:ext uri="{BB962C8B-B14F-4D97-AF65-F5344CB8AC3E}">
        <p14:creationId xmlns:p14="http://schemas.microsoft.com/office/powerpoint/2010/main" val="32466144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3270250" y="1308099"/>
            <a:ext cx="2590800" cy="5370775"/>
            <a:chOff x="2578100" y="1213365"/>
            <a:chExt cx="2590800" cy="5370775"/>
          </a:xfrm>
        </p:grpSpPr>
        <p:pic>
          <p:nvPicPr>
            <p:cNvPr id="2" name="Picture 1" descr="girart_outflow_dust_comparison.pdf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3148"/>
            <a:stretch/>
          </p:blipFill>
          <p:spPr>
            <a:xfrm>
              <a:off x="2578100" y="1213365"/>
              <a:ext cx="2590800" cy="5135309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3721100" y="6214808"/>
              <a:ext cx="1447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/>
                <a:t>Girart</a:t>
              </a:r>
              <a:r>
                <a:rPr lang="en-US" dirty="0" smtClean="0"/>
                <a:t>+ 2006</a:t>
              </a:r>
              <a:endParaRPr lang="en-US" dirty="0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2048874" y="5188982"/>
            <a:ext cx="1282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Rao</a:t>
            </a:r>
            <a:r>
              <a:rPr lang="en-US" dirty="0" smtClean="0"/>
              <a:t>+ 2009</a:t>
            </a:r>
            <a:endParaRPr lang="en-US" dirty="0"/>
          </a:p>
        </p:txBody>
      </p:sp>
      <p:pic>
        <p:nvPicPr>
          <p:cNvPr id="9" name="Picture 8" descr="iras16293_Bfield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6640" y="2503642"/>
            <a:ext cx="3543251" cy="2885219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5727700" y="2197616"/>
            <a:ext cx="3416300" cy="3620532"/>
            <a:chOff x="5765800" y="2249448"/>
            <a:chExt cx="3416300" cy="3620532"/>
          </a:xfrm>
        </p:grpSpPr>
        <p:sp>
          <p:nvSpPr>
            <p:cNvPr id="5" name="TextBox 4"/>
            <p:cNvSpPr txBox="1"/>
            <p:nvPr/>
          </p:nvSpPr>
          <p:spPr>
            <a:xfrm>
              <a:off x="7569200" y="5500648"/>
              <a:ext cx="16129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Holland+ 1996</a:t>
              </a:r>
              <a:endParaRPr lang="en-US" dirty="0"/>
            </a:p>
          </p:txBody>
        </p:sp>
        <p:pic>
          <p:nvPicPr>
            <p:cNvPr id="10" name="Picture 9" descr="vla1623_misaligned.pd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65800" y="2249448"/>
              <a:ext cx="3378200" cy="3390900"/>
            </a:xfrm>
            <a:prstGeom prst="rect">
              <a:avLst/>
            </a:prstGeom>
          </p:spPr>
        </p:pic>
      </p:grpSp>
      <p:sp>
        <p:nvSpPr>
          <p:cNvPr id="16" name="Left-Right Arrow 15"/>
          <p:cNvSpPr/>
          <p:nvPr/>
        </p:nvSpPr>
        <p:spPr>
          <a:xfrm rot="831906">
            <a:off x="682043" y="3750987"/>
            <a:ext cx="2470497" cy="212896"/>
          </a:xfrm>
          <a:prstGeom prst="left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Left-Right Arrow 16"/>
          <p:cNvSpPr/>
          <p:nvPr/>
        </p:nvSpPr>
        <p:spPr>
          <a:xfrm rot="18446210">
            <a:off x="699324" y="3738286"/>
            <a:ext cx="2470497" cy="212896"/>
          </a:xfrm>
          <a:prstGeom prst="left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/>
          <p:cNvGrpSpPr/>
          <p:nvPr/>
        </p:nvGrpSpPr>
        <p:grpSpPr>
          <a:xfrm>
            <a:off x="1750055" y="3155471"/>
            <a:ext cx="1130616" cy="1359830"/>
            <a:chOff x="1750055" y="2863371"/>
            <a:chExt cx="1130616" cy="1359830"/>
          </a:xfrm>
        </p:grpSpPr>
        <p:sp>
          <p:nvSpPr>
            <p:cNvPr id="18" name="Left-Right Arrow 17"/>
            <p:cNvSpPr/>
            <p:nvPr/>
          </p:nvSpPr>
          <p:spPr>
            <a:xfrm rot="5136174">
              <a:off x="1259103" y="3480356"/>
              <a:ext cx="1233797" cy="251893"/>
            </a:xfrm>
            <a:prstGeom prst="leftRightArrow">
              <a:avLst/>
            </a:prstGeom>
            <a:solidFill>
              <a:srgbClr val="FF66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Left-Right Arrow 18"/>
            <p:cNvSpPr/>
            <p:nvPr/>
          </p:nvSpPr>
          <p:spPr>
            <a:xfrm rot="9578629">
              <a:off x="1894530" y="2863371"/>
              <a:ext cx="986141" cy="236384"/>
            </a:xfrm>
            <a:prstGeom prst="leftRightArrow">
              <a:avLst/>
            </a:prstGeom>
            <a:solidFill>
              <a:srgbClr val="FF66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Left-Right Arrow 21"/>
          <p:cNvSpPr/>
          <p:nvPr/>
        </p:nvSpPr>
        <p:spPr>
          <a:xfrm rot="14949224">
            <a:off x="4000500" y="1879600"/>
            <a:ext cx="1536700" cy="228601"/>
          </a:xfrm>
          <a:prstGeom prst="left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Left-Right Arrow 22"/>
          <p:cNvSpPr/>
          <p:nvPr/>
        </p:nvSpPr>
        <p:spPr>
          <a:xfrm rot="1603039">
            <a:off x="3848100" y="1969015"/>
            <a:ext cx="1536700" cy="228601"/>
          </a:xfrm>
          <a:prstGeom prst="leftRightArrow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Left-Right Arrow 24"/>
          <p:cNvSpPr/>
          <p:nvPr/>
        </p:nvSpPr>
        <p:spPr>
          <a:xfrm rot="19509484">
            <a:off x="6830978" y="4280040"/>
            <a:ext cx="2073343" cy="200314"/>
          </a:xfrm>
          <a:prstGeom prst="left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Left-Right Arrow 23"/>
          <p:cNvSpPr/>
          <p:nvPr/>
        </p:nvSpPr>
        <p:spPr>
          <a:xfrm rot="2656027">
            <a:off x="6965949" y="4203229"/>
            <a:ext cx="1536700" cy="228601"/>
          </a:xfrm>
          <a:prstGeom prst="leftRightArrow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itle 1"/>
          <p:cNvSpPr txBox="1">
            <a:spLocks/>
          </p:cNvSpPr>
          <p:nvPr/>
        </p:nvSpPr>
        <p:spPr>
          <a:xfrm>
            <a:off x="292100" y="431800"/>
            <a:ext cx="8229600" cy="9906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Misalignment of B-fields and outflows</a:t>
            </a:r>
            <a:endParaRPr lang="en-US" dirty="0"/>
          </a:p>
        </p:txBody>
      </p:sp>
      <p:sp>
        <p:nvSpPr>
          <p:cNvPr id="14" name="Left-Right Arrow 13"/>
          <p:cNvSpPr/>
          <p:nvPr/>
        </p:nvSpPr>
        <p:spPr>
          <a:xfrm>
            <a:off x="166428" y="6131742"/>
            <a:ext cx="1536700" cy="228601"/>
          </a:xfrm>
          <a:prstGeom prst="left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1771650" y="6020918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Outflow</a:t>
            </a:r>
            <a:endParaRPr lang="en-US" dirty="0"/>
          </a:p>
        </p:txBody>
      </p:sp>
      <p:sp>
        <p:nvSpPr>
          <p:cNvPr id="15" name="Left-Right Arrow 14"/>
          <p:cNvSpPr/>
          <p:nvPr/>
        </p:nvSpPr>
        <p:spPr>
          <a:xfrm>
            <a:off x="166428" y="6474642"/>
            <a:ext cx="1536700" cy="228601"/>
          </a:xfrm>
          <a:prstGeom prst="leftRightArrow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1771650" y="6376518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B-field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1160309" y="2211434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IRAS 16293</a:t>
            </a:r>
            <a:endParaRPr lang="en-US" b="1" dirty="0"/>
          </a:p>
        </p:txBody>
      </p:sp>
      <p:sp>
        <p:nvSpPr>
          <p:cNvPr id="34" name="TextBox 33"/>
          <p:cNvSpPr txBox="1"/>
          <p:nvPr/>
        </p:nvSpPr>
        <p:spPr>
          <a:xfrm>
            <a:off x="4429804" y="1072312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IRAS 4A</a:t>
            </a:r>
            <a:endParaRPr lang="en-US" b="1" dirty="0"/>
          </a:p>
        </p:txBody>
      </p:sp>
      <p:sp>
        <p:nvSpPr>
          <p:cNvPr id="35" name="TextBox 34"/>
          <p:cNvSpPr txBox="1"/>
          <p:nvPr/>
        </p:nvSpPr>
        <p:spPr>
          <a:xfrm>
            <a:off x="6138709" y="1958036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VLA 1623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7279310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22" grpId="0" animBg="1"/>
      <p:bldP spid="23" grpId="0" animBg="1"/>
      <p:bldP spid="25" grpId="0" animBg="1"/>
      <p:bldP spid="24" grpId="0" animBg="1"/>
      <p:bldP spid="14" grpId="0" animBg="1"/>
      <p:bldP spid="29" grpId="0"/>
      <p:bldP spid="15" grpId="0" animBg="1"/>
      <p:bldP spid="3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515534"/>
            <a:ext cx="8475133" cy="5046134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BFBFBF"/>
                </a:solidFill>
              </a:rPr>
              <a:t>B-fields in star formation</a:t>
            </a:r>
            <a:endParaRPr lang="en-US" b="1" dirty="0">
              <a:solidFill>
                <a:srgbClr val="BFBFBF"/>
              </a:solidFill>
            </a:endParaRPr>
          </a:p>
          <a:p>
            <a:pPr lvl="1"/>
            <a:r>
              <a:rPr lang="en-US" dirty="0" smtClean="0">
                <a:solidFill>
                  <a:srgbClr val="BFBFBF"/>
                </a:solidFill>
              </a:rPr>
              <a:t>Motivation &amp; overview</a:t>
            </a:r>
          </a:p>
          <a:p>
            <a:pPr lvl="1"/>
            <a:r>
              <a:rPr lang="en-US" dirty="0" smtClean="0">
                <a:solidFill>
                  <a:srgbClr val="BFBFBF"/>
                </a:solidFill>
              </a:rPr>
              <a:t>Large scales (~10 pc) </a:t>
            </a:r>
            <a:r>
              <a:rPr lang="en-US" dirty="0" smtClean="0">
                <a:solidFill>
                  <a:srgbClr val="BFBFBF"/>
                </a:solidFill>
                <a:sym typeface="Wingdings"/>
              </a:rPr>
              <a:t> small scales (~1000 AU)</a:t>
            </a:r>
            <a:endParaRPr lang="en-US" dirty="0" smtClean="0">
              <a:solidFill>
                <a:srgbClr val="BFBFBF"/>
              </a:solidFill>
            </a:endParaRPr>
          </a:p>
          <a:p>
            <a:pPr lvl="2"/>
            <a:endParaRPr lang="en-US" b="1" dirty="0"/>
          </a:p>
          <a:p>
            <a:r>
              <a:rPr lang="en-US" b="1" dirty="0" smtClean="0"/>
              <a:t>TADPOL survey</a:t>
            </a:r>
            <a:endParaRPr lang="en-US" dirty="0" smtClean="0"/>
          </a:p>
          <a:p>
            <a:pPr lvl="1"/>
            <a:r>
              <a:rPr lang="en-US" dirty="0" smtClean="0"/>
              <a:t>CARMA polarization system</a:t>
            </a:r>
          </a:p>
          <a:p>
            <a:pPr lvl="1"/>
            <a:r>
              <a:rPr lang="en-US" dirty="0" smtClean="0"/>
              <a:t>Survey outline</a:t>
            </a:r>
          </a:p>
          <a:p>
            <a:pPr lvl="1"/>
            <a:endParaRPr lang="en-US" dirty="0"/>
          </a:p>
          <a:p>
            <a:r>
              <a:rPr lang="en-US" b="1" dirty="0" smtClean="0">
                <a:solidFill>
                  <a:srgbClr val="BFBFBF"/>
                </a:solidFill>
              </a:rPr>
              <a:t>Results</a:t>
            </a:r>
          </a:p>
          <a:p>
            <a:pPr lvl="1"/>
            <a:r>
              <a:rPr lang="en-US" dirty="0" smtClean="0">
                <a:solidFill>
                  <a:srgbClr val="BFBFBF"/>
                </a:solidFill>
              </a:rPr>
              <a:t>Sample polarization maps</a:t>
            </a:r>
          </a:p>
          <a:p>
            <a:pPr lvl="1"/>
            <a:r>
              <a:rPr lang="en-US" dirty="0" smtClean="0">
                <a:solidFill>
                  <a:srgbClr val="BFBFBF"/>
                </a:solidFill>
              </a:rPr>
              <a:t>B-field vs. outflow (</a:t>
            </a:r>
            <a:r>
              <a:rPr lang="en-US" dirty="0" err="1" smtClean="0">
                <a:solidFill>
                  <a:srgbClr val="BFBFBF"/>
                </a:solidFill>
              </a:rPr>
              <a:t>mis</a:t>
            </a:r>
            <a:r>
              <a:rPr lang="en-US" dirty="0" smtClean="0">
                <a:solidFill>
                  <a:srgbClr val="BFBFBF"/>
                </a:solidFill>
              </a:rPr>
              <a:t>)alignment</a:t>
            </a:r>
          </a:p>
          <a:p>
            <a:pPr lvl="1"/>
            <a:r>
              <a:rPr lang="en-US" dirty="0" smtClean="0">
                <a:solidFill>
                  <a:srgbClr val="BFBFBF"/>
                </a:solidFill>
              </a:rPr>
              <a:t>Discussion</a:t>
            </a:r>
          </a:p>
        </p:txBody>
      </p:sp>
    </p:spTree>
    <p:extLst>
      <p:ext uri="{BB962C8B-B14F-4D97-AF65-F5344CB8AC3E}">
        <p14:creationId xmlns:p14="http://schemas.microsoft.com/office/powerpoint/2010/main" val="6112037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carma.jpg"/>
          <p:cNvPicPr>
            <a:picLocks noGrp="1" noChangeAspect="1"/>
          </p:cNvPicPr>
          <p:nvPr>
            <p:ph idx="1"/>
          </p:nvPr>
        </p:nvPicPr>
        <p:blipFill>
          <a:blip r:embed="rId3"/>
          <a:srcRect t="-21006" b="-21006"/>
          <a:stretch>
            <a:fillRect/>
          </a:stretch>
        </p:blipFill>
        <p:spPr>
          <a:xfrm>
            <a:off x="0" y="-750455"/>
            <a:ext cx="9144000" cy="5052436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25062"/>
            <a:ext cx="8229600" cy="1791987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CARMA</a:t>
            </a:r>
            <a:r>
              <a:rPr lang="en-US" dirty="0" smtClean="0">
                <a:solidFill>
                  <a:schemeClr val="bg1"/>
                </a:solidFill>
              </a:rPr>
              <a:t/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sz="2778" b="1" dirty="0" smtClean="0">
                <a:solidFill>
                  <a:schemeClr val="bg1"/>
                </a:solidFill>
              </a:rPr>
              <a:t>C</a:t>
            </a:r>
            <a:r>
              <a:rPr lang="en-US" sz="2778" dirty="0" smtClean="0">
                <a:solidFill>
                  <a:schemeClr val="bg1"/>
                </a:solidFill>
              </a:rPr>
              <a:t>ombine </a:t>
            </a:r>
            <a:r>
              <a:rPr lang="en-US" sz="2778" b="1" dirty="0" smtClean="0">
                <a:solidFill>
                  <a:schemeClr val="bg1"/>
                </a:solidFill>
              </a:rPr>
              <a:t>A</a:t>
            </a:r>
            <a:r>
              <a:rPr lang="en-US" sz="2778" dirty="0" smtClean="0">
                <a:solidFill>
                  <a:schemeClr val="bg1"/>
                </a:solidFill>
              </a:rPr>
              <a:t>rray for </a:t>
            </a:r>
            <a:r>
              <a:rPr lang="en-US" sz="2778" b="1" dirty="0" smtClean="0">
                <a:solidFill>
                  <a:schemeClr val="bg1"/>
                </a:solidFill>
              </a:rPr>
              <a:t>R</a:t>
            </a:r>
            <a:r>
              <a:rPr lang="en-US" sz="2778" dirty="0" smtClean="0">
                <a:solidFill>
                  <a:schemeClr val="bg1"/>
                </a:solidFill>
              </a:rPr>
              <a:t>esearch in </a:t>
            </a:r>
            <a:r>
              <a:rPr lang="en-US" sz="2778" b="1" dirty="0" smtClean="0">
                <a:solidFill>
                  <a:schemeClr val="bg1"/>
                </a:solidFill>
              </a:rPr>
              <a:t>M</a:t>
            </a:r>
            <a:r>
              <a:rPr lang="en-US" sz="2778" dirty="0" smtClean="0">
                <a:solidFill>
                  <a:schemeClr val="bg1"/>
                </a:solidFill>
              </a:rPr>
              <a:t>illimeter-wave </a:t>
            </a:r>
            <a:r>
              <a:rPr lang="en-US" sz="2778" b="1" dirty="0" smtClean="0">
                <a:solidFill>
                  <a:schemeClr val="bg1"/>
                </a:solidFill>
              </a:rPr>
              <a:t>A</a:t>
            </a:r>
            <a:r>
              <a:rPr lang="en-US" sz="2778" dirty="0" smtClean="0">
                <a:solidFill>
                  <a:schemeClr val="bg1"/>
                </a:solidFill>
              </a:rPr>
              <a:t>stronomy</a:t>
            </a:r>
            <a:br>
              <a:rPr lang="en-US" sz="2778" dirty="0" smtClean="0">
                <a:solidFill>
                  <a:schemeClr val="bg1"/>
                </a:solidFill>
              </a:rPr>
            </a:br>
            <a:r>
              <a:rPr lang="en-US" sz="2778" dirty="0" smtClean="0">
                <a:solidFill>
                  <a:schemeClr val="bg1"/>
                </a:solidFill>
              </a:rPr>
              <a:t/>
            </a:r>
            <a:br>
              <a:rPr lang="en-US" sz="2778" dirty="0" smtClean="0">
                <a:solidFill>
                  <a:schemeClr val="bg1"/>
                </a:solidFill>
              </a:rPr>
            </a:br>
            <a:r>
              <a:rPr lang="en-US" sz="2778" dirty="0" smtClean="0">
                <a:solidFill>
                  <a:schemeClr val="bg1"/>
                </a:solidFill>
              </a:rPr>
              <a:t/>
            </a:r>
            <a:br>
              <a:rPr lang="en-US" sz="2778" dirty="0" smtClean="0">
                <a:solidFill>
                  <a:schemeClr val="bg1"/>
                </a:solidFill>
              </a:rPr>
            </a:br>
            <a:r>
              <a:rPr lang="en-US" sz="2778" dirty="0" smtClean="0">
                <a:solidFill>
                  <a:schemeClr val="bg1"/>
                </a:solidFill>
              </a:rPr>
              <a:t/>
            </a:r>
            <a:br>
              <a:rPr lang="en-US" sz="2778" dirty="0" smtClean="0">
                <a:solidFill>
                  <a:schemeClr val="bg1"/>
                </a:solidFill>
              </a:rPr>
            </a:br>
            <a:r>
              <a:rPr lang="en-US" sz="2778" dirty="0" smtClean="0">
                <a:solidFill>
                  <a:schemeClr val="bg1"/>
                </a:solidFill>
              </a:rPr>
              <a:t/>
            </a:r>
            <a:br>
              <a:rPr lang="en-US" sz="2778" dirty="0" smtClean="0">
                <a:solidFill>
                  <a:schemeClr val="bg1"/>
                </a:solidFill>
              </a:rPr>
            </a:br>
            <a:r>
              <a:rPr lang="en-US" sz="2222" dirty="0" smtClean="0">
                <a:solidFill>
                  <a:schemeClr val="bg1"/>
                </a:solidFill>
              </a:rPr>
              <a:t/>
            </a:r>
            <a:br>
              <a:rPr lang="en-US" sz="2222" dirty="0" smtClean="0">
                <a:solidFill>
                  <a:schemeClr val="bg1"/>
                </a:solidFill>
              </a:rPr>
            </a:br>
            <a:r>
              <a:rPr lang="en-US" sz="2778" dirty="0" smtClean="0">
                <a:solidFill>
                  <a:schemeClr val="bg1"/>
                </a:solidFill>
              </a:rPr>
              <a:t>Consortium: Berkeley, Caltech, Illinois, Maryland, Chicago</a:t>
            </a:r>
            <a:br>
              <a:rPr lang="en-US" sz="2778" dirty="0" smtClean="0">
                <a:solidFill>
                  <a:schemeClr val="bg1"/>
                </a:solidFill>
              </a:rPr>
            </a:br>
            <a:endParaRPr lang="en-US" sz="2778" dirty="0">
              <a:solidFill>
                <a:schemeClr val="bg1"/>
              </a:solidFill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2302681" y="3588128"/>
            <a:ext cx="4807970" cy="32011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742950" lvl="1" indent="-285750" defTabSz="457200">
              <a:spcBef>
                <a:spcPct val="20000"/>
              </a:spcBef>
              <a:buFont typeface="Arial"/>
              <a:buChar char="–"/>
              <a:defRPr/>
            </a:pPr>
            <a:r>
              <a:rPr lang="en-US" sz="2800" dirty="0" smtClean="0">
                <a:latin typeface="Garamond"/>
              </a:rPr>
              <a:t>6 ⨯10-m, 9 ⨯ 6-m, 8 ⨯ 3.5-m telescopes</a:t>
            </a:r>
          </a:p>
          <a:p>
            <a:pPr marL="742950" lvl="1" indent="-285750" defTabSz="457200">
              <a:spcBef>
                <a:spcPct val="20000"/>
              </a:spcBef>
              <a:buFont typeface="Arial"/>
              <a:buChar char="–"/>
              <a:defRPr/>
            </a:pPr>
            <a:r>
              <a:rPr lang="en-US" sz="2800" dirty="0" smtClean="0">
                <a:latin typeface="Garamond"/>
              </a:rPr>
              <a:t>Observations at 1 mm,       3 mm, and 1 cm</a:t>
            </a:r>
          </a:p>
          <a:p>
            <a:pPr marL="742950" lvl="1" indent="-285750" defTabSz="457200">
              <a:spcBef>
                <a:spcPct val="20000"/>
              </a:spcBef>
              <a:buFont typeface="Arial"/>
              <a:buChar char="–"/>
              <a:defRPr/>
            </a:pPr>
            <a:r>
              <a:rPr lang="en-US" sz="2800" dirty="0" smtClean="0">
                <a:latin typeface="Garamond"/>
              </a:rPr>
              <a:t>Located in Cedar Flat, CA (near Bishop)</a:t>
            </a:r>
          </a:p>
          <a:p>
            <a:pPr marL="742950" lvl="1" indent="-285750" defTabSz="457200">
              <a:spcBef>
                <a:spcPct val="20000"/>
              </a:spcBef>
              <a:buFont typeface="Arial"/>
              <a:buChar char="–"/>
              <a:defRPr/>
            </a:pPr>
            <a:endParaRPr lang="en-US" sz="2800" dirty="0" smtClean="0">
              <a:latin typeface="Garamond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151009" y="2324100"/>
            <a:ext cx="4395591" cy="4412956"/>
            <a:chOff x="151009" y="2324100"/>
            <a:chExt cx="4395591" cy="4412956"/>
          </a:xfrm>
        </p:grpSpPr>
        <p:pic>
          <p:nvPicPr>
            <p:cNvPr id="7" name="Picture 6" descr="IMG_0219.JP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1009" y="3638928"/>
              <a:ext cx="2323596" cy="3098128"/>
            </a:xfrm>
            <a:prstGeom prst="rect">
              <a:avLst/>
            </a:prstGeom>
          </p:spPr>
        </p:pic>
        <p:cxnSp>
          <p:nvCxnSpPr>
            <p:cNvPr id="8" name="Straight Arrow Connector 7"/>
            <p:cNvCxnSpPr/>
            <p:nvPr/>
          </p:nvCxnSpPr>
          <p:spPr>
            <a:xfrm flipV="1">
              <a:off x="2222500" y="2324100"/>
              <a:ext cx="2324100" cy="1977881"/>
            </a:xfrm>
            <a:prstGeom prst="straightConnector1">
              <a:avLst/>
            </a:prstGeom>
            <a:ln w="38100" cmpd="sng">
              <a:solidFill>
                <a:srgbClr val="FF6600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576299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19"/>
          <p:cNvGrpSpPr/>
          <p:nvPr/>
        </p:nvGrpSpPr>
        <p:grpSpPr>
          <a:xfrm>
            <a:off x="0" y="-96346"/>
            <a:ext cx="9144000" cy="6954845"/>
            <a:chOff x="0" y="0"/>
            <a:chExt cx="9144000" cy="6900495"/>
          </a:xfrm>
        </p:grpSpPr>
        <p:pic>
          <p:nvPicPr>
            <p:cNvPr id="3" name="Picture 2" descr="IMG_2925.JP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</p:pic>
        <p:sp>
          <p:nvSpPr>
            <p:cNvPr id="4" name="TextBox 3"/>
            <p:cNvSpPr txBox="1"/>
            <p:nvPr/>
          </p:nvSpPr>
          <p:spPr>
            <a:xfrm>
              <a:off x="4896646" y="4718001"/>
              <a:ext cx="1676400" cy="1200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7200"/>
              <a:r>
                <a:rPr lang="en-US" sz="2400" dirty="0" smtClean="0">
                  <a:solidFill>
                    <a:srgbClr val="000000"/>
                  </a:solidFill>
                  <a:latin typeface="Garamond"/>
                  <a:cs typeface="Garamond"/>
                </a:rPr>
                <a:t>Waveguide circular polarizer</a:t>
              </a:r>
              <a:endParaRPr lang="en-US" sz="2400" dirty="0">
                <a:solidFill>
                  <a:srgbClr val="000000"/>
                </a:solidFill>
                <a:latin typeface="Garamond"/>
                <a:cs typeface="Garamond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4610103" y="1979256"/>
              <a:ext cx="23622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7200"/>
              <a:r>
                <a:rPr lang="en-US" sz="2400" dirty="0" err="1" smtClean="0">
                  <a:solidFill>
                    <a:srgbClr val="000000"/>
                  </a:solidFill>
                  <a:latin typeface="Garamond"/>
                  <a:cs typeface="Garamond"/>
                </a:rPr>
                <a:t>Orthomode</a:t>
              </a:r>
              <a:r>
                <a:rPr lang="en-US" sz="2400" dirty="0" smtClean="0">
                  <a:solidFill>
                    <a:srgbClr val="000000"/>
                  </a:solidFill>
                  <a:latin typeface="Garamond"/>
                  <a:cs typeface="Garamond"/>
                </a:rPr>
                <a:t> transducer</a:t>
              </a:r>
              <a:endParaRPr lang="en-US" sz="2400" dirty="0">
                <a:solidFill>
                  <a:srgbClr val="000000"/>
                </a:solidFill>
                <a:latin typeface="Garamond"/>
                <a:cs typeface="Garamond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515395" y="1462920"/>
              <a:ext cx="3048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7200"/>
              <a:r>
                <a:rPr lang="en-US" sz="2400" dirty="0" smtClean="0">
                  <a:solidFill>
                    <a:srgbClr val="000000"/>
                  </a:solidFill>
                  <a:latin typeface="Garamond"/>
                  <a:cs typeface="Garamond"/>
                </a:rPr>
                <a:t>SIS mixers</a:t>
              </a:r>
              <a:endParaRPr lang="en-US" sz="2400" dirty="0">
                <a:solidFill>
                  <a:srgbClr val="000000"/>
                </a:solidFill>
                <a:latin typeface="Garamond"/>
                <a:cs typeface="Garamond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914401" y="5423168"/>
              <a:ext cx="2209800" cy="14773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7200"/>
              <a:r>
                <a:rPr lang="en-US" sz="2400" dirty="0" smtClean="0">
                  <a:solidFill>
                    <a:srgbClr val="000000"/>
                  </a:solidFill>
                  <a:latin typeface="Garamond"/>
                  <a:cs typeface="Garamond"/>
                </a:rPr>
                <a:t>WBA13</a:t>
              </a:r>
            </a:p>
            <a:p>
              <a:pPr algn="ctr" defTabSz="457200"/>
              <a:r>
                <a:rPr lang="en-US" sz="2400" dirty="0" smtClean="0">
                  <a:solidFill>
                    <a:srgbClr val="000000"/>
                  </a:solidFill>
                  <a:latin typeface="Garamond"/>
                  <a:cs typeface="Garamond"/>
                </a:rPr>
                <a:t> </a:t>
              </a:r>
              <a:r>
                <a:rPr lang="en-US" sz="2400" dirty="0" err="1" smtClean="0">
                  <a:solidFill>
                    <a:srgbClr val="000000"/>
                  </a:solidFill>
                  <a:latin typeface="Garamond"/>
                  <a:cs typeface="Garamond"/>
                </a:rPr>
                <a:t>I.F</a:t>
              </a:r>
              <a:r>
                <a:rPr lang="en-US" sz="2400" dirty="0" smtClean="0">
                  <a:solidFill>
                    <a:srgbClr val="000000"/>
                  </a:solidFill>
                  <a:latin typeface="Garamond"/>
                  <a:cs typeface="Garamond"/>
                </a:rPr>
                <a:t>. amplifiers (1-9 GHz</a:t>
              </a:r>
              <a:r>
                <a:rPr lang="en-US" dirty="0" smtClean="0">
                  <a:solidFill>
                    <a:srgbClr val="000000"/>
                  </a:solidFill>
                  <a:latin typeface="Garamond"/>
                  <a:cs typeface="Garamond"/>
                </a:rPr>
                <a:t>)</a:t>
              </a:r>
            </a:p>
            <a:p>
              <a:pPr defTabSz="457200"/>
              <a:endParaRPr lang="en-US" dirty="0">
                <a:solidFill>
                  <a:srgbClr val="000000"/>
                </a:solidFill>
                <a:latin typeface="Garamond"/>
                <a:cs typeface="Garamond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68229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 smtClean="0">
                <a:solidFill>
                  <a:srgbClr val="000000"/>
                </a:solidFill>
              </a:rPr>
              <a:t>1 mm dual-polarization receivers</a:t>
            </a:r>
            <a:endParaRPr lang="en-US" sz="3600" dirty="0">
              <a:solidFill>
                <a:srgbClr val="000000"/>
              </a:solidFill>
            </a:endParaRPr>
          </a:p>
        </p:txBody>
      </p:sp>
      <p:cxnSp>
        <p:nvCxnSpPr>
          <p:cNvPr id="18" name="Straight Arrow Connector 17"/>
          <p:cNvCxnSpPr>
            <a:stCxn id="6" idx="2"/>
          </p:cNvCxnSpPr>
          <p:nvPr/>
        </p:nvCxnSpPr>
        <p:spPr>
          <a:xfrm>
            <a:off x="4039395" y="1843397"/>
            <a:ext cx="2" cy="1839603"/>
          </a:xfrm>
          <a:prstGeom prst="straightConnector1">
            <a:avLst/>
          </a:prstGeom>
          <a:ln>
            <a:solidFill>
              <a:schemeClr val="bg1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/>
        </p:nvGrpSpPr>
        <p:grpSpPr>
          <a:xfrm>
            <a:off x="7386320" y="4538932"/>
            <a:ext cx="1452880" cy="436880"/>
            <a:chOff x="7538720" y="6146800"/>
            <a:chExt cx="1452880" cy="436880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7538720" y="6582092"/>
              <a:ext cx="1148080" cy="1588"/>
            </a:xfrm>
            <a:prstGeom prst="line">
              <a:avLst/>
            </a:prstGeom>
            <a:ln w="57150" cmpd="sng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7734300" y="6146800"/>
              <a:ext cx="12573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200"/>
              <a:r>
                <a:rPr lang="en-US" dirty="0" smtClean="0">
                  <a:solidFill>
                    <a:prstClr val="black"/>
                  </a:solidFill>
                  <a:latin typeface="Garamond"/>
                  <a:cs typeface="Garamond"/>
                </a:rPr>
                <a:t>1 inch</a:t>
              </a:r>
              <a:endParaRPr lang="en-US" dirty="0">
                <a:solidFill>
                  <a:prstClr val="black"/>
                </a:solidFill>
                <a:latin typeface="Garamond"/>
                <a:cs typeface="Garamond"/>
              </a:endParaRPr>
            </a:p>
          </p:txBody>
        </p:sp>
      </p:grpSp>
      <p:sp>
        <p:nvSpPr>
          <p:cNvPr id="20" name="TextBox 4"/>
          <p:cNvSpPr txBox="1">
            <a:spLocks noChangeArrowheads="1"/>
          </p:cNvSpPr>
          <p:nvPr/>
        </p:nvSpPr>
        <p:spPr bwMode="auto">
          <a:xfrm>
            <a:off x="7609481" y="6538670"/>
            <a:ext cx="154577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r"/>
            <a:r>
              <a:rPr lang="en-US" sz="1200" dirty="0" smtClean="0">
                <a:solidFill>
                  <a:srgbClr val="000000"/>
                </a:solidFill>
                <a:latin typeface="Garamond"/>
                <a:cs typeface="Garamond"/>
              </a:rPr>
              <a:t>Credit: Dick </a:t>
            </a:r>
            <a:r>
              <a:rPr lang="en-US" sz="1200" dirty="0" err="1" smtClean="0">
                <a:solidFill>
                  <a:srgbClr val="000000"/>
                </a:solidFill>
                <a:latin typeface="Garamond"/>
                <a:cs typeface="Garamond"/>
              </a:rPr>
              <a:t>Plambeck</a:t>
            </a:r>
            <a:endParaRPr lang="en-US" sz="1200" dirty="0">
              <a:solidFill>
                <a:srgbClr val="000000"/>
              </a:solidFill>
              <a:latin typeface="Garamond"/>
              <a:cs typeface="Garamond"/>
            </a:endParaRPr>
          </a:p>
        </p:txBody>
      </p:sp>
      <p:cxnSp>
        <p:nvCxnSpPr>
          <p:cNvPr id="22" name="Straight Arrow Connector 21"/>
          <p:cNvCxnSpPr/>
          <p:nvPr/>
        </p:nvCxnSpPr>
        <p:spPr>
          <a:xfrm flipH="1">
            <a:off x="3683000" y="1843397"/>
            <a:ext cx="356396" cy="1098770"/>
          </a:xfrm>
          <a:prstGeom prst="straightConnector1">
            <a:avLst/>
          </a:prstGeom>
          <a:ln>
            <a:solidFill>
              <a:schemeClr val="bg1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1948128" y="2428439"/>
            <a:ext cx="157955" cy="2848139"/>
          </a:xfrm>
          <a:prstGeom prst="straightConnector1">
            <a:avLst/>
          </a:prstGeom>
          <a:ln>
            <a:solidFill>
              <a:schemeClr val="bg1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1948129" y="3979333"/>
            <a:ext cx="390788" cy="1297246"/>
          </a:xfrm>
          <a:prstGeom prst="straightConnector1">
            <a:avLst/>
          </a:prstGeom>
          <a:ln>
            <a:solidFill>
              <a:schemeClr val="bg1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>
            <a:off x="4505986" y="2423588"/>
            <a:ext cx="605762" cy="713676"/>
          </a:xfrm>
          <a:prstGeom prst="straightConnector1">
            <a:avLst/>
          </a:prstGeom>
          <a:ln>
            <a:solidFill>
              <a:schemeClr val="bg1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H="1" flipV="1">
            <a:off x="5270500" y="3577167"/>
            <a:ext cx="391583" cy="1111250"/>
          </a:xfrm>
          <a:prstGeom prst="straightConnector1">
            <a:avLst/>
          </a:prstGeom>
          <a:ln>
            <a:solidFill>
              <a:schemeClr val="bg1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53653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44500"/>
            <a:ext cx="8229600" cy="990600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TADPOL survey</a:t>
            </a:r>
            <a:endParaRPr lang="en-US" sz="27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7801" y="1293289"/>
            <a:ext cx="8771466" cy="52070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b="1" dirty="0" smtClean="0"/>
              <a:t>35 sources</a:t>
            </a:r>
            <a:endParaRPr lang="en-US" dirty="0" smtClean="0"/>
          </a:p>
          <a:p>
            <a:pPr marL="274320" lvl="1" indent="0" algn="ctr">
              <a:buNone/>
            </a:pPr>
            <a:r>
              <a:rPr lang="en-US" sz="2100" dirty="0" smtClean="0"/>
              <a:t>Triples number of </a:t>
            </a:r>
            <a:r>
              <a:rPr lang="en-US" sz="2100" dirty="0" err="1" smtClean="0"/>
              <a:t>interferometric</a:t>
            </a:r>
            <a:r>
              <a:rPr lang="en-US" sz="2100" dirty="0" smtClean="0"/>
              <a:t> polarization maps</a:t>
            </a:r>
          </a:p>
          <a:p>
            <a:pPr marL="274320" lvl="1" indent="0" algn="ctr">
              <a:buNone/>
            </a:pPr>
            <a:endParaRPr lang="en-US" sz="2100" i="1" dirty="0" smtClean="0"/>
          </a:p>
          <a:p>
            <a:pPr marL="0" indent="0" algn="ctr">
              <a:buNone/>
            </a:pPr>
            <a:r>
              <a:rPr lang="en-US" b="1" dirty="0" smtClean="0"/>
              <a:t>~300 observing hours</a:t>
            </a:r>
            <a:endParaRPr lang="en-US" dirty="0"/>
          </a:p>
          <a:p>
            <a:pPr marL="0" indent="0" algn="ctr">
              <a:buNone/>
            </a:pPr>
            <a:r>
              <a:rPr lang="en-US" sz="2100" dirty="0" smtClean="0"/>
              <a:t>CARMA C, D, &amp; E arrays</a:t>
            </a:r>
          </a:p>
          <a:p>
            <a:pPr marL="0" indent="0" algn="ctr">
              <a:buNone/>
            </a:pPr>
            <a:endParaRPr lang="en-US" b="1" dirty="0" smtClean="0"/>
          </a:p>
          <a:p>
            <a:pPr marL="0" indent="0" algn="ctr">
              <a:buNone/>
            </a:pPr>
            <a:r>
              <a:rPr lang="en-US" b="1" dirty="0" smtClean="0"/>
              <a:t>1 </a:t>
            </a:r>
            <a:r>
              <a:rPr lang="en-US" b="1" dirty="0"/>
              <a:t>– </a:t>
            </a:r>
            <a:r>
              <a:rPr lang="en-US" b="1" dirty="0" smtClean="0"/>
              <a:t>4</a:t>
            </a:r>
            <a:r>
              <a:rPr lang="en-US" b="1" i="1" dirty="0" smtClean="0"/>
              <a:t>" </a:t>
            </a:r>
            <a:r>
              <a:rPr lang="en-US" b="1" dirty="0" smtClean="0"/>
              <a:t>resolution</a:t>
            </a:r>
            <a:endParaRPr lang="en-US" i="1" dirty="0"/>
          </a:p>
          <a:p>
            <a:pPr marL="0" indent="0" algn="ctr">
              <a:buNone/>
            </a:pPr>
            <a:r>
              <a:rPr lang="en-US" sz="2100" dirty="0" smtClean="0"/>
              <a:t>10</a:t>
            </a:r>
            <a:r>
              <a:rPr lang="en-US" sz="1500" dirty="0" smtClean="0"/>
              <a:t>⨉</a:t>
            </a:r>
            <a:r>
              <a:rPr lang="en-US" dirty="0" smtClean="0"/>
              <a:t> </a:t>
            </a:r>
            <a:r>
              <a:rPr lang="en-US" sz="2100" dirty="0" smtClean="0"/>
              <a:t>higher resolution than CSO</a:t>
            </a:r>
            <a:r>
              <a:rPr lang="en-US" sz="2100" dirty="0"/>
              <a:t> </a:t>
            </a:r>
            <a:r>
              <a:rPr lang="en-US" sz="2100" dirty="0" smtClean="0"/>
              <a:t>&amp; JCMT</a:t>
            </a:r>
          </a:p>
          <a:p>
            <a:pPr marL="0" indent="0" algn="ctr">
              <a:buNone/>
            </a:pPr>
            <a:r>
              <a:rPr lang="en-US" sz="2100" dirty="0" smtClean="0"/>
              <a:t>Probes intermediate region between ~0.1 pc (single-dish) and ~100 AU (ALMA)</a:t>
            </a:r>
          </a:p>
          <a:p>
            <a:pPr marL="0" indent="0" algn="ctr">
              <a:buNone/>
            </a:pPr>
            <a:endParaRPr lang="en-US" b="1" dirty="0" smtClean="0"/>
          </a:p>
          <a:p>
            <a:pPr marL="0" indent="0" algn="ctr">
              <a:buNone/>
            </a:pPr>
            <a:r>
              <a:rPr lang="en-US" b="1" dirty="0" smtClean="0"/>
              <a:t>1 mm wavelength</a:t>
            </a:r>
            <a:endParaRPr lang="en-US" dirty="0"/>
          </a:p>
          <a:p>
            <a:pPr marL="0" indent="0" algn="ctr">
              <a:buNone/>
            </a:pPr>
            <a:r>
              <a:rPr lang="en-US" sz="2100" dirty="0" smtClean="0"/>
              <a:t>Ideal for dust polarization, as well as CO(2-1) for outflow mapping</a:t>
            </a:r>
          </a:p>
        </p:txBody>
      </p:sp>
    </p:spTree>
    <p:extLst>
      <p:ext uri="{BB962C8B-B14F-4D97-AF65-F5344CB8AC3E}">
        <p14:creationId xmlns:p14="http://schemas.microsoft.com/office/powerpoint/2010/main" val="8999875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67932"/>
            <a:ext cx="8229600" cy="990600"/>
          </a:xfrm>
        </p:spPr>
        <p:txBody>
          <a:bodyPr/>
          <a:lstStyle/>
          <a:p>
            <a:r>
              <a:rPr lang="en-US" dirty="0" smtClean="0"/>
              <a:t>TADPOL collaboration</a:t>
            </a:r>
            <a:endParaRPr lang="en-US" dirty="0"/>
          </a:p>
        </p:txBody>
      </p:sp>
      <p:sp>
        <p:nvSpPr>
          <p:cNvPr id="5" name="Content Placeholder 6"/>
          <p:cNvSpPr txBox="1">
            <a:spLocks/>
          </p:cNvSpPr>
          <p:nvPr/>
        </p:nvSpPr>
        <p:spPr>
          <a:xfrm>
            <a:off x="2079351" y="984251"/>
            <a:ext cx="4956449" cy="5067300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/>
              <a:t>UC Berkeley</a:t>
            </a:r>
          </a:p>
          <a:p>
            <a:pPr marL="274320" lvl="1" indent="0">
              <a:buFont typeface="Arial" pitchFamily="34" charset="0"/>
              <a:buNone/>
            </a:pPr>
            <a:r>
              <a:rPr lang="en-US" dirty="0" smtClean="0">
                <a:solidFill>
                  <a:srgbClr val="FF6600"/>
                </a:solidFill>
              </a:rPr>
              <a:t>Chat Hull (PI), </a:t>
            </a:r>
            <a:r>
              <a:rPr lang="en-US" dirty="0" smtClean="0"/>
              <a:t>Dick </a:t>
            </a:r>
            <a:r>
              <a:rPr lang="en-US" dirty="0" err="1" smtClean="0"/>
              <a:t>Plambeck</a:t>
            </a:r>
            <a:r>
              <a:rPr lang="en-US" dirty="0" smtClean="0"/>
              <a:t>, Meredith Hughes, Mel Wright, Carl Heiles, Geoff Bower</a:t>
            </a:r>
          </a:p>
          <a:p>
            <a:pPr marL="274320" lvl="1" indent="0">
              <a:buFont typeface="Arial" pitchFamily="34" charset="0"/>
              <a:buNone/>
            </a:pPr>
            <a:endParaRPr lang="en-US" dirty="0" smtClean="0"/>
          </a:p>
          <a:p>
            <a:r>
              <a:rPr lang="en-US" b="1" dirty="0" smtClean="0"/>
              <a:t>University of Maryland</a:t>
            </a:r>
          </a:p>
          <a:p>
            <a:pPr marL="274320" lvl="1" indent="0">
              <a:buFont typeface="Arial" pitchFamily="34" charset="0"/>
              <a:buNone/>
            </a:pPr>
            <a:r>
              <a:rPr lang="en-US" dirty="0" smtClean="0"/>
              <a:t>Marc Pound, Alberto </a:t>
            </a:r>
            <a:r>
              <a:rPr lang="en-US" dirty="0" err="1" smtClean="0"/>
              <a:t>Bolatto</a:t>
            </a:r>
            <a:r>
              <a:rPr lang="en-US" dirty="0" smtClean="0"/>
              <a:t>, Katherine Jameson, Lee Mundy</a:t>
            </a:r>
          </a:p>
          <a:p>
            <a:pPr marL="274320" lvl="1" indent="0">
              <a:buFont typeface="Arial" pitchFamily="34" charset="0"/>
              <a:buNone/>
            </a:pPr>
            <a:endParaRPr lang="en-US" dirty="0" smtClean="0"/>
          </a:p>
          <a:p>
            <a:r>
              <a:rPr lang="en-US" b="1" dirty="0" smtClean="0"/>
              <a:t>Caltech</a:t>
            </a:r>
          </a:p>
          <a:p>
            <a:pPr marL="274320" lvl="1" indent="0">
              <a:buFont typeface="Arial" pitchFamily="34" charset="0"/>
              <a:buNone/>
            </a:pPr>
            <a:r>
              <a:rPr lang="en-US" dirty="0" err="1" smtClean="0"/>
              <a:t>Thushara</a:t>
            </a:r>
            <a:r>
              <a:rPr lang="en-US" dirty="0" smtClean="0"/>
              <a:t> </a:t>
            </a:r>
            <a:r>
              <a:rPr lang="en-US" dirty="0" err="1" smtClean="0"/>
              <a:t>Pillai</a:t>
            </a:r>
            <a:r>
              <a:rPr lang="en-US" dirty="0" smtClean="0"/>
              <a:t>, John Carpenter, James Lamb, </a:t>
            </a:r>
            <a:r>
              <a:rPr lang="en-US" dirty="0" err="1" smtClean="0"/>
              <a:t>Nikolaus</a:t>
            </a:r>
            <a:r>
              <a:rPr lang="en-US" dirty="0" smtClean="0"/>
              <a:t> </a:t>
            </a:r>
            <a:r>
              <a:rPr lang="en-US" dirty="0" err="1" smtClean="0"/>
              <a:t>Volgenau</a:t>
            </a:r>
            <a:endParaRPr lang="en-US" dirty="0" smtClean="0"/>
          </a:p>
          <a:p>
            <a:pPr marL="274320" lvl="1" indent="0">
              <a:buFont typeface="Arial" pitchFamily="34" charset="0"/>
              <a:buNone/>
            </a:pPr>
            <a:endParaRPr lang="en-US" dirty="0" smtClean="0"/>
          </a:p>
          <a:p>
            <a:r>
              <a:rPr lang="en-US" b="1" dirty="0" smtClean="0"/>
              <a:t>University of Illinois, Urbana-Champagne</a:t>
            </a:r>
          </a:p>
          <a:p>
            <a:pPr marL="274320" lvl="1" indent="0">
              <a:buFont typeface="Arial" pitchFamily="34" charset="0"/>
              <a:buNone/>
            </a:pPr>
            <a:r>
              <a:rPr lang="en-US" dirty="0" smtClean="0"/>
              <a:t>Ian Stephens, Leslie Looney, </a:t>
            </a:r>
            <a:r>
              <a:rPr lang="en-US" dirty="0" err="1" smtClean="0"/>
              <a:t>Woojin</a:t>
            </a:r>
            <a:r>
              <a:rPr lang="en-US" dirty="0" smtClean="0"/>
              <a:t> Kwon, Dick </a:t>
            </a:r>
            <a:r>
              <a:rPr lang="en-US" dirty="0" err="1" smtClean="0"/>
              <a:t>Crutcher</a:t>
            </a:r>
            <a:r>
              <a:rPr lang="en-US" dirty="0" smtClean="0"/>
              <a:t>, Nick </a:t>
            </a:r>
            <a:r>
              <a:rPr lang="en-US" dirty="0" err="1" smtClean="0"/>
              <a:t>Hakobian</a:t>
            </a:r>
            <a:endParaRPr lang="en-US" dirty="0" smtClean="0"/>
          </a:p>
          <a:p>
            <a:pPr marL="274320" lvl="1" indent="0">
              <a:buFont typeface="Arial" pitchFamily="34" charset="0"/>
              <a:buNone/>
            </a:pPr>
            <a:endParaRPr lang="en-US" dirty="0" smtClean="0"/>
          </a:p>
          <a:p>
            <a:r>
              <a:rPr lang="en-US" b="1" dirty="0" smtClean="0"/>
              <a:t>Other</a:t>
            </a:r>
          </a:p>
          <a:p>
            <a:pPr marL="274320" lvl="1" indent="0">
              <a:buFont typeface="Arial" pitchFamily="34" charset="0"/>
              <a:buNone/>
            </a:pPr>
            <a:r>
              <a:rPr lang="en-US" dirty="0" smtClean="0"/>
              <a:t>Jason Fiege (Manitoba), Erica Franzmann (Manitoba), Martin Houde (UWO, Caltech), Dan Marrone (Arizona), Brenda Matthews (NRC-CNRC), John Vaillancourt &amp; </a:t>
            </a:r>
            <a:r>
              <a:rPr lang="en-US" dirty="0" err="1" smtClean="0"/>
              <a:t>Göran</a:t>
            </a:r>
            <a:r>
              <a:rPr lang="en-US" dirty="0" smtClean="0"/>
              <a:t> </a:t>
            </a:r>
            <a:r>
              <a:rPr lang="en-US" dirty="0" err="1" smtClean="0"/>
              <a:t>Sandell</a:t>
            </a:r>
            <a:r>
              <a:rPr lang="en-US" dirty="0" smtClean="0"/>
              <a:t>(USRA-SOFIA), John Tobin (NRAO)</a:t>
            </a:r>
          </a:p>
          <a:p>
            <a:endParaRPr lang="en-US" dirty="0"/>
          </a:p>
        </p:txBody>
      </p:sp>
      <p:pic>
        <p:nvPicPr>
          <p:cNvPr id="6" name="Picture 3" descr="carmalogoSmal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43140"/>
            <a:ext cx="689288" cy="6846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 descr="Arizona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6453" y="6154692"/>
            <a:ext cx="761432" cy="703563"/>
          </a:xfrm>
          <a:prstGeom prst="rect">
            <a:avLst/>
          </a:prstGeom>
        </p:spPr>
      </p:pic>
      <p:pic>
        <p:nvPicPr>
          <p:cNvPr id="8" name="Picture 7" descr="USRA.jpe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8165" y="6199583"/>
            <a:ext cx="848661" cy="628010"/>
          </a:xfrm>
          <a:prstGeom prst="rect">
            <a:avLst/>
          </a:prstGeom>
        </p:spPr>
      </p:pic>
      <p:pic>
        <p:nvPicPr>
          <p:cNvPr id="9" name="Picture 8" descr="Maryland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408" y="6122990"/>
            <a:ext cx="703563" cy="703563"/>
          </a:xfrm>
          <a:prstGeom prst="rect">
            <a:avLst/>
          </a:prstGeom>
        </p:spPr>
      </p:pic>
      <p:pic>
        <p:nvPicPr>
          <p:cNvPr id="10" name="Picture 9" descr="NRC.jpe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2152" y="6234047"/>
            <a:ext cx="993627" cy="604991"/>
          </a:xfrm>
          <a:prstGeom prst="rect">
            <a:avLst/>
          </a:prstGeom>
        </p:spPr>
      </p:pic>
      <p:pic>
        <p:nvPicPr>
          <p:cNvPr id="11" name="Picture 10" descr="Berkeley.gi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318" y="6143140"/>
            <a:ext cx="684656" cy="684656"/>
          </a:xfrm>
          <a:prstGeom prst="rect">
            <a:avLst/>
          </a:prstGeom>
        </p:spPr>
      </p:pic>
      <p:pic>
        <p:nvPicPr>
          <p:cNvPr id="12" name="Picture 11" descr="NASA.gi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7520" y="6179432"/>
            <a:ext cx="778352" cy="666387"/>
          </a:xfrm>
          <a:prstGeom prst="rect">
            <a:avLst/>
          </a:prstGeom>
        </p:spPr>
      </p:pic>
      <p:pic>
        <p:nvPicPr>
          <p:cNvPr id="13" name="Picture 12" descr="Chicago.jpe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1304" y="6161784"/>
            <a:ext cx="579178" cy="687064"/>
          </a:xfrm>
          <a:prstGeom prst="rect">
            <a:avLst/>
          </a:prstGeom>
        </p:spPr>
      </p:pic>
      <p:pic>
        <p:nvPicPr>
          <p:cNvPr id="14" name="Picture 13" descr="Caltech.gi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5845" y="6141804"/>
            <a:ext cx="703563" cy="703563"/>
          </a:xfrm>
          <a:prstGeom prst="rect">
            <a:avLst/>
          </a:prstGeom>
        </p:spPr>
      </p:pic>
      <p:pic>
        <p:nvPicPr>
          <p:cNvPr id="15" name="Picture 14" descr="Illinois.png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4314" y="6143141"/>
            <a:ext cx="528615" cy="684656"/>
          </a:xfrm>
          <a:prstGeom prst="rect">
            <a:avLst/>
          </a:prstGeom>
        </p:spPr>
      </p:pic>
      <p:pic>
        <p:nvPicPr>
          <p:cNvPr id="16" name="Picture 15" descr="Manitoba.jpeg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10" r="28087" b="38984"/>
          <a:stretch/>
        </p:blipFill>
        <p:spPr>
          <a:xfrm>
            <a:off x="7466186" y="6179431"/>
            <a:ext cx="618100" cy="741395"/>
          </a:xfrm>
          <a:prstGeom prst="rect">
            <a:avLst/>
          </a:prstGeom>
        </p:spPr>
      </p:pic>
      <p:pic>
        <p:nvPicPr>
          <p:cNvPr id="17" name="Picture 16" descr="UWO.png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157"/>
          <a:stretch/>
        </p:blipFill>
        <p:spPr>
          <a:xfrm>
            <a:off x="6663349" y="6173343"/>
            <a:ext cx="802836" cy="684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1837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515534"/>
            <a:ext cx="8475133" cy="5046134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BFBFBF"/>
                </a:solidFill>
              </a:rPr>
              <a:t>B-fields in star formation</a:t>
            </a:r>
            <a:endParaRPr lang="en-US" b="1" dirty="0">
              <a:solidFill>
                <a:srgbClr val="BFBFBF"/>
              </a:solidFill>
            </a:endParaRPr>
          </a:p>
          <a:p>
            <a:pPr lvl="1"/>
            <a:r>
              <a:rPr lang="en-US" dirty="0" smtClean="0">
                <a:solidFill>
                  <a:srgbClr val="BFBFBF"/>
                </a:solidFill>
              </a:rPr>
              <a:t>Motivation &amp; overview</a:t>
            </a:r>
          </a:p>
          <a:p>
            <a:pPr lvl="1"/>
            <a:r>
              <a:rPr lang="en-US" dirty="0" smtClean="0">
                <a:solidFill>
                  <a:srgbClr val="BFBFBF"/>
                </a:solidFill>
              </a:rPr>
              <a:t>Large scales (~10 pc) </a:t>
            </a:r>
            <a:r>
              <a:rPr lang="en-US" dirty="0" smtClean="0">
                <a:solidFill>
                  <a:srgbClr val="BFBFBF"/>
                </a:solidFill>
                <a:sym typeface="Wingdings"/>
              </a:rPr>
              <a:t> small scales (~1000 AU)</a:t>
            </a:r>
            <a:endParaRPr lang="en-US" dirty="0" smtClean="0">
              <a:solidFill>
                <a:srgbClr val="BFBFBF"/>
              </a:solidFill>
            </a:endParaRPr>
          </a:p>
          <a:p>
            <a:pPr lvl="2"/>
            <a:endParaRPr lang="en-US" b="1" dirty="0">
              <a:solidFill>
                <a:srgbClr val="BFBFBF"/>
              </a:solidFill>
            </a:endParaRPr>
          </a:p>
          <a:p>
            <a:r>
              <a:rPr lang="en-US" b="1" dirty="0" smtClean="0">
                <a:solidFill>
                  <a:srgbClr val="BFBFBF"/>
                </a:solidFill>
              </a:rPr>
              <a:t>TADPOL survey</a:t>
            </a:r>
            <a:endParaRPr lang="en-US" dirty="0" smtClean="0">
              <a:solidFill>
                <a:srgbClr val="BFBFBF"/>
              </a:solidFill>
            </a:endParaRPr>
          </a:p>
          <a:p>
            <a:pPr lvl="1"/>
            <a:r>
              <a:rPr lang="en-US" dirty="0" smtClean="0">
                <a:solidFill>
                  <a:srgbClr val="BFBFBF"/>
                </a:solidFill>
              </a:rPr>
              <a:t>CARMA polarization system</a:t>
            </a:r>
          </a:p>
          <a:p>
            <a:pPr lvl="1"/>
            <a:r>
              <a:rPr lang="en-US" dirty="0" smtClean="0">
                <a:solidFill>
                  <a:srgbClr val="BFBFBF"/>
                </a:solidFill>
              </a:rPr>
              <a:t>Survey outline</a:t>
            </a:r>
          </a:p>
          <a:p>
            <a:pPr lvl="1"/>
            <a:endParaRPr lang="en-US" dirty="0"/>
          </a:p>
          <a:p>
            <a:r>
              <a:rPr lang="en-US" b="1" dirty="0" smtClean="0"/>
              <a:t>Results</a:t>
            </a:r>
          </a:p>
          <a:p>
            <a:pPr lvl="1"/>
            <a:r>
              <a:rPr lang="en-US" dirty="0" smtClean="0"/>
              <a:t>Sample polarization maps</a:t>
            </a:r>
          </a:p>
          <a:p>
            <a:pPr lvl="1"/>
            <a:r>
              <a:rPr lang="en-US" dirty="0" smtClean="0"/>
              <a:t>B-field vs. outflow (</a:t>
            </a:r>
            <a:r>
              <a:rPr lang="en-US" dirty="0" err="1" smtClean="0"/>
              <a:t>mis</a:t>
            </a:r>
            <a:r>
              <a:rPr lang="en-US" dirty="0" smtClean="0"/>
              <a:t>)alignment</a:t>
            </a:r>
          </a:p>
          <a:p>
            <a:pPr lvl="1"/>
            <a:r>
              <a:rPr lang="en-US" dirty="0" smtClean="0"/>
              <a:t>Discussion</a:t>
            </a:r>
          </a:p>
        </p:txBody>
      </p:sp>
    </p:spTree>
    <p:extLst>
      <p:ext uri="{BB962C8B-B14F-4D97-AF65-F5344CB8AC3E}">
        <p14:creationId xmlns:p14="http://schemas.microsoft.com/office/powerpoint/2010/main" val="7575455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515534"/>
            <a:ext cx="8475133" cy="5046134"/>
          </a:xfrm>
        </p:spPr>
        <p:txBody>
          <a:bodyPr>
            <a:normAutofit/>
          </a:bodyPr>
          <a:lstStyle/>
          <a:p>
            <a:r>
              <a:rPr lang="en-US" b="1" dirty="0" smtClean="0"/>
              <a:t>B-fields in star formation</a:t>
            </a:r>
            <a:endParaRPr lang="en-US" b="1" dirty="0"/>
          </a:p>
          <a:p>
            <a:pPr lvl="1"/>
            <a:r>
              <a:rPr lang="en-US" dirty="0" smtClean="0"/>
              <a:t>Motivation &amp; overview</a:t>
            </a:r>
          </a:p>
          <a:p>
            <a:pPr lvl="1"/>
            <a:r>
              <a:rPr lang="en-US" dirty="0" smtClean="0"/>
              <a:t>Large scales (~10 pc) </a:t>
            </a:r>
            <a:r>
              <a:rPr lang="en-US" dirty="0" smtClean="0">
                <a:sym typeface="Wingdings"/>
              </a:rPr>
              <a:t> small scales (~1000 AU)</a:t>
            </a:r>
            <a:endParaRPr lang="en-US" dirty="0" smtClean="0"/>
          </a:p>
          <a:p>
            <a:pPr lvl="2"/>
            <a:endParaRPr lang="en-US" b="1" dirty="0"/>
          </a:p>
          <a:p>
            <a:r>
              <a:rPr lang="en-US" b="1" dirty="0" smtClean="0"/>
              <a:t>TADPOL survey</a:t>
            </a:r>
            <a:endParaRPr lang="en-US" dirty="0" smtClean="0"/>
          </a:p>
          <a:p>
            <a:pPr lvl="1"/>
            <a:r>
              <a:rPr lang="en-US" dirty="0" smtClean="0"/>
              <a:t>CARMA polarization system</a:t>
            </a:r>
          </a:p>
          <a:p>
            <a:pPr lvl="1"/>
            <a:r>
              <a:rPr lang="en-US" dirty="0" smtClean="0"/>
              <a:t>Survey outline</a:t>
            </a:r>
          </a:p>
          <a:p>
            <a:pPr lvl="1"/>
            <a:endParaRPr lang="en-US" dirty="0"/>
          </a:p>
          <a:p>
            <a:r>
              <a:rPr lang="en-US" b="1" dirty="0" smtClean="0"/>
              <a:t>Results</a:t>
            </a:r>
          </a:p>
          <a:p>
            <a:pPr lvl="1"/>
            <a:r>
              <a:rPr lang="en-US" dirty="0" smtClean="0"/>
              <a:t>Sample polarization maps</a:t>
            </a:r>
          </a:p>
          <a:p>
            <a:pPr lvl="1"/>
            <a:r>
              <a:rPr lang="en-US" dirty="0" smtClean="0"/>
              <a:t>B-field vs. outflow (</a:t>
            </a:r>
            <a:r>
              <a:rPr lang="en-US" dirty="0" err="1" smtClean="0"/>
              <a:t>mis</a:t>
            </a:r>
            <a:r>
              <a:rPr lang="en-US" dirty="0" smtClean="0"/>
              <a:t>)alignment</a:t>
            </a:r>
          </a:p>
          <a:p>
            <a:pPr lvl="1"/>
            <a:r>
              <a:rPr lang="en-US" dirty="0" smtClean="0"/>
              <a:t>Discussion</a:t>
            </a:r>
          </a:p>
        </p:txBody>
      </p:sp>
    </p:spTree>
    <p:extLst>
      <p:ext uri="{BB962C8B-B14F-4D97-AF65-F5344CB8AC3E}">
        <p14:creationId xmlns:p14="http://schemas.microsoft.com/office/powerpoint/2010/main" val="7402927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7910" y="194744"/>
            <a:ext cx="8229600" cy="990600"/>
          </a:xfrm>
        </p:spPr>
        <p:txBody>
          <a:bodyPr/>
          <a:lstStyle/>
          <a:p>
            <a:r>
              <a:rPr lang="en-US" dirty="0" smtClean="0"/>
              <a:t>TADPOL results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705533" y="-554898"/>
            <a:ext cx="6213480" cy="879285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635571" y="644065"/>
            <a:ext cx="2006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000000"/>
                </a:solidFill>
                <a:latin typeface="Garamond"/>
                <a:cs typeface="Garamond"/>
              </a:rPr>
              <a:t>L1157</a:t>
            </a:r>
            <a:endParaRPr lang="en-US" sz="2400" b="1" dirty="0">
              <a:solidFill>
                <a:srgbClr val="000000"/>
              </a:solidFill>
              <a:latin typeface="Garamond"/>
              <a:cs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42820337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3469933" y="1270008"/>
            <a:ext cx="7134560" cy="5195933"/>
            <a:chOff x="3449093" y="1263895"/>
            <a:chExt cx="7277600" cy="5339889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4497232" y="374323"/>
              <a:ext cx="5181322" cy="7277600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5702298" y="1263895"/>
              <a:ext cx="282574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smtClean="0">
                  <a:solidFill>
                    <a:srgbClr val="000000"/>
                  </a:solidFill>
                  <a:latin typeface="Garamond"/>
                  <a:cs typeface="Garamond"/>
                </a:rPr>
                <a:t>NGC 1333-IRAS 2A</a:t>
              </a:r>
              <a:endParaRPr lang="en-US" sz="2400" b="1" dirty="0">
                <a:solidFill>
                  <a:srgbClr val="000000"/>
                </a:solidFill>
                <a:latin typeface="Garamond"/>
                <a:cs typeface="Garamond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-973632" y="1270008"/>
            <a:ext cx="7143233" cy="5195934"/>
            <a:chOff x="-973632" y="1375838"/>
            <a:chExt cx="7143233" cy="5195934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74099" y="476269"/>
              <a:ext cx="5047772" cy="7143233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1132416" y="1375838"/>
              <a:ext cx="274108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smtClean="0">
                  <a:solidFill>
                    <a:srgbClr val="000000"/>
                  </a:solidFill>
                  <a:latin typeface="Garamond"/>
                  <a:cs typeface="Garamond"/>
                </a:rPr>
                <a:t>NGC 1333-IRAS 4A</a:t>
              </a:r>
              <a:endParaRPr lang="en-US" sz="2400" b="1" dirty="0">
                <a:solidFill>
                  <a:srgbClr val="000000"/>
                </a:solidFill>
                <a:latin typeface="Garamond"/>
                <a:cs typeface="Garamond"/>
              </a:endParaRPr>
            </a:p>
          </p:txBody>
        </p:sp>
      </p:grpSp>
      <p:sp>
        <p:nvSpPr>
          <p:cNvPr id="9" name="Title 1"/>
          <p:cNvSpPr txBox="1">
            <a:spLocks/>
          </p:cNvSpPr>
          <p:nvPr/>
        </p:nvSpPr>
        <p:spPr>
          <a:xfrm>
            <a:off x="317910" y="194744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TADPOL results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053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2656114" y="529173"/>
            <a:ext cx="8613769" cy="6328827"/>
            <a:chOff x="-1628770" y="869847"/>
            <a:chExt cx="8613769" cy="6328827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-365348" y="-151674"/>
              <a:ext cx="6086926" cy="8613769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1291171" y="869847"/>
              <a:ext cx="28575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smtClean="0">
                  <a:solidFill>
                    <a:srgbClr val="000000"/>
                  </a:solidFill>
                  <a:latin typeface="Garamond"/>
                  <a:cs typeface="Garamond"/>
                </a:rPr>
                <a:t>NGC 1333-IRAS 4B</a:t>
              </a:r>
              <a:endParaRPr lang="en-US" sz="2400" b="1" dirty="0">
                <a:solidFill>
                  <a:srgbClr val="000000"/>
                </a:solidFill>
                <a:latin typeface="Garamond"/>
                <a:cs typeface="Garamond"/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-1048935" y="1035165"/>
            <a:ext cx="7063292" cy="5423692"/>
            <a:chOff x="3598712" y="1248842"/>
            <a:chExt cx="6848286" cy="5177969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4640281" y="620094"/>
              <a:ext cx="4765148" cy="6848286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5985066" y="1248842"/>
              <a:ext cx="20066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err="1">
                  <a:solidFill>
                    <a:srgbClr val="000000"/>
                  </a:solidFill>
                  <a:cs typeface="Garamond"/>
                </a:rPr>
                <a:t>Ser-emb</a:t>
              </a:r>
              <a:r>
                <a:rPr lang="en-US" sz="2400" b="1" dirty="0">
                  <a:solidFill>
                    <a:srgbClr val="000000"/>
                  </a:solidFill>
                  <a:cs typeface="Garamond"/>
                </a:rPr>
                <a:t> </a:t>
              </a:r>
              <a:r>
                <a:rPr lang="en-US" sz="2400" b="1" dirty="0" smtClean="0">
                  <a:solidFill>
                    <a:srgbClr val="000000"/>
                  </a:solidFill>
                  <a:cs typeface="Garamond"/>
                </a:rPr>
                <a:t>8</a:t>
              </a:r>
              <a:endParaRPr lang="en-US" sz="2400" b="1" dirty="0">
                <a:solidFill>
                  <a:srgbClr val="000000"/>
                </a:solidFill>
                <a:cs typeface="Garamond"/>
              </a:endParaRPr>
            </a:p>
          </p:txBody>
        </p:sp>
      </p:grpSp>
      <p:sp>
        <p:nvSpPr>
          <p:cNvPr id="11" name="Title 1"/>
          <p:cNvSpPr txBox="1">
            <a:spLocks/>
          </p:cNvSpPr>
          <p:nvPr/>
        </p:nvSpPr>
        <p:spPr>
          <a:xfrm>
            <a:off x="317910" y="194744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TADPOL results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03699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079" y="390515"/>
            <a:ext cx="7029253" cy="6006792"/>
            <a:chOff x="-52915" y="308876"/>
            <a:chExt cx="7029253" cy="6006792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42" b="3764"/>
            <a:stretch/>
          </p:blipFill>
          <p:spPr>
            <a:xfrm>
              <a:off x="337154" y="1319934"/>
              <a:ext cx="6058257" cy="4659649"/>
            </a:xfrm>
            <a:prstGeom prst="rect">
              <a:avLst/>
            </a:prstGeom>
          </p:spPr>
        </p:pic>
        <p:sp>
          <p:nvSpPr>
            <p:cNvPr id="21" name="TextBox 20"/>
            <p:cNvSpPr txBox="1"/>
            <p:nvPr/>
          </p:nvSpPr>
          <p:spPr>
            <a:xfrm rot="16200000">
              <a:off x="-2715379" y="2971340"/>
              <a:ext cx="575581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b="1" dirty="0" smtClean="0"/>
                <a:t>Cumulative Distribution Function (CDF)</a:t>
              </a:r>
              <a:endParaRPr lang="en-US" sz="2200" b="1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220522" y="5884781"/>
              <a:ext cx="575581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b="1" dirty="0" smtClean="0"/>
                <a:t>Angle between outflow &amp; B-field (</a:t>
              </a:r>
              <a:r>
                <a:rPr lang="en-US" sz="2200" b="1" dirty="0" err="1" smtClean="0"/>
                <a:t>deg</a:t>
              </a:r>
              <a:r>
                <a:rPr lang="en-US" sz="2200" b="1" dirty="0" smtClean="0"/>
                <a:t>)</a:t>
              </a:r>
              <a:endParaRPr lang="en-US" sz="2200" b="1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0043" y="313088"/>
            <a:ext cx="8229600" cy="990600"/>
          </a:xfrm>
        </p:spPr>
        <p:txBody>
          <a:bodyPr/>
          <a:lstStyle/>
          <a:p>
            <a:r>
              <a:rPr lang="en-US" dirty="0" smtClean="0"/>
              <a:t>Outflow vs. B-field: distribution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455570" y="5390763"/>
            <a:ext cx="2307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Hull+ 2012, in prep.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5318883" y="700668"/>
            <a:ext cx="3798820" cy="1477328"/>
            <a:chOff x="5318883" y="700668"/>
            <a:chExt cx="3798820" cy="1477328"/>
          </a:xfrm>
        </p:grpSpPr>
        <p:sp>
          <p:nvSpPr>
            <p:cNvPr id="5" name="TextBox 4"/>
            <p:cNvSpPr txBox="1"/>
            <p:nvPr/>
          </p:nvSpPr>
          <p:spPr>
            <a:xfrm>
              <a:off x="6732925" y="700668"/>
              <a:ext cx="2384778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Simulation:</a:t>
              </a:r>
              <a:r>
                <a:rPr lang="en-US" dirty="0" smtClean="0"/>
                <a:t> outflows &amp; B-fields aligned within a 20º cone (takes into account projection effects)</a:t>
              </a:r>
              <a:endParaRPr lang="en-US" dirty="0"/>
            </a:p>
          </p:txBody>
        </p:sp>
        <p:cxnSp>
          <p:nvCxnSpPr>
            <p:cNvPr id="9" name="Straight Arrow Connector 8"/>
            <p:cNvCxnSpPr/>
            <p:nvPr/>
          </p:nvCxnSpPr>
          <p:spPr>
            <a:xfrm flipH="1">
              <a:off x="5318883" y="929822"/>
              <a:ext cx="1377762" cy="675820"/>
            </a:xfrm>
            <a:prstGeom prst="straightConnector1">
              <a:avLst/>
            </a:prstGeom>
            <a:ln w="12700" cmpd="sng">
              <a:solidFill>
                <a:srgbClr val="152BC3"/>
              </a:solidFill>
              <a:tailEnd type="stealth" w="lg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/>
          <p:cNvGrpSpPr/>
          <p:nvPr/>
        </p:nvGrpSpPr>
        <p:grpSpPr>
          <a:xfrm>
            <a:off x="5291670" y="2247668"/>
            <a:ext cx="3826033" cy="923330"/>
            <a:chOff x="5291670" y="2247668"/>
            <a:chExt cx="3826033" cy="923330"/>
          </a:xfrm>
        </p:grpSpPr>
        <p:cxnSp>
          <p:nvCxnSpPr>
            <p:cNvPr id="15" name="Straight Arrow Connector 14"/>
            <p:cNvCxnSpPr/>
            <p:nvPr/>
          </p:nvCxnSpPr>
          <p:spPr>
            <a:xfrm flipH="1" flipV="1">
              <a:off x="5291670" y="2394858"/>
              <a:ext cx="1414044" cy="185663"/>
            </a:xfrm>
            <a:prstGeom prst="straightConnector1">
              <a:avLst/>
            </a:prstGeom>
            <a:ln w="12700" cmpd="sng">
              <a:solidFill>
                <a:srgbClr val="152BC3"/>
              </a:solidFill>
              <a:tailEnd type="stealth" w="lg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6732925" y="2247668"/>
              <a:ext cx="238477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Simulation:</a:t>
              </a:r>
              <a:r>
                <a:rPr lang="en-US" dirty="0" smtClean="0"/>
                <a:t> outflows &amp; B-fields are randomly oriented</a:t>
              </a:r>
              <a:endParaRPr lang="en-US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6660444" y="3853513"/>
            <a:ext cx="238477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KS-test results: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20º cone </a:t>
            </a:r>
            <a:r>
              <a:rPr lang="en-US" b="1" dirty="0" smtClean="0"/>
              <a:t>ruled out </a:t>
            </a:r>
            <a:r>
              <a:rPr lang="en-US" dirty="0" smtClean="0"/>
              <a:t>(p-value ~ 10</a:t>
            </a:r>
            <a:r>
              <a:rPr lang="en-US" baseline="30000" dirty="0" smtClean="0"/>
              <a:t>-9</a:t>
            </a:r>
            <a:r>
              <a:rPr lang="en-US" dirty="0" smtClean="0"/>
              <a:t>)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Random orientations cannot be ruled out (p-value ~ 0.5)</a:t>
            </a:r>
          </a:p>
          <a:p>
            <a:r>
              <a:rPr lang="en-US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11813345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37366" y="3132667"/>
            <a:ext cx="3871383" cy="990600"/>
          </a:xfrm>
        </p:spPr>
        <p:txBody>
          <a:bodyPr>
            <a:normAutofit/>
          </a:bodyPr>
          <a:lstStyle/>
          <a:p>
            <a:pPr algn="ctr"/>
            <a:r>
              <a:rPr lang="en-US" b="1" dirty="0" smtClean="0">
                <a:solidFill>
                  <a:schemeClr val="tx1"/>
                </a:solidFill>
                <a:latin typeface="Copperplate Gothic Bold"/>
                <a:cs typeface="Copperplate Gothic Bold"/>
              </a:rPr>
              <a:t>Discussion</a:t>
            </a:r>
            <a:endParaRPr lang="en-US" b="1" dirty="0">
              <a:solidFill>
                <a:schemeClr val="tx1"/>
              </a:solidFill>
              <a:latin typeface="Copperplate Gothic Bold"/>
              <a:cs typeface="Copperplate Gothic Bold"/>
            </a:endParaRPr>
          </a:p>
        </p:txBody>
      </p:sp>
    </p:spTree>
    <p:extLst>
      <p:ext uri="{BB962C8B-B14F-4D97-AF65-F5344CB8AC3E}">
        <p14:creationId xmlns:p14="http://schemas.microsoft.com/office/powerpoint/2010/main" val="25080811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Davids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9628" y="1092204"/>
            <a:ext cx="4849385" cy="49276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4000"/>
            <a:ext cx="8229600" cy="990600"/>
          </a:xfrm>
        </p:spPr>
        <p:txBody>
          <a:bodyPr/>
          <a:lstStyle/>
          <a:p>
            <a:r>
              <a:rPr lang="en-US" dirty="0" smtClean="0"/>
              <a:t>Scales, scales, scales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203950" y="5372105"/>
            <a:ext cx="1765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dirty="0" smtClean="0">
                <a:solidFill>
                  <a:srgbClr val="000000"/>
                </a:solidFill>
                <a:latin typeface="Garamond"/>
                <a:cs typeface="Garamond"/>
              </a:rPr>
              <a:t>Davidson+ 2011</a:t>
            </a:r>
            <a:endParaRPr lang="en-US" dirty="0">
              <a:solidFill>
                <a:srgbClr val="000000"/>
              </a:solidFill>
              <a:latin typeface="Garamond"/>
              <a:cs typeface="Garamond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167261" y="1549404"/>
            <a:ext cx="2002367" cy="4089400"/>
            <a:chOff x="167261" y="1549404"/>
            <a:chExt cx="2002367" cy="4089400"/>
          </a:xfrm>
        </p:grpSpPr>
        <p:cxnSp>
          <p:nvCxnSpPr>
            <p:cNvPr id="4" name="Straight Connector 3"/>
            <p:cNvCxnSpPr/>
            <p:nvPr/>
          </p:nvCxnSpPr>
          <p:spPr>
            <a:xfrm flipH="1">
              <a:off x="2057399" y="1549404"/>
              <a:ext cx="12700" cy="4089400"/>
            </a:xfrm>
            <a:prstGeom prst="line">
              <a:avLst/>
            </a:prstGeom>
            <a:ln w="57150" cmpd="sng">
              <a:solidFill>
                <a:srgbClr val="FF6600"/>
              </a:solidFill>
              <a:headEnd type="oval" w="sm" len="sm"/>
              <a:tailEnd type="oval" w="sm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167261" y="1600204"/>
              <a:ext cx="2002367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b="1" dirty="0" smtClean="0"/>
                <a:t>10,000 AU</a:t>
              </a:r>
            </a:p>
            <a:p>
              <a:pPr algn="ctr"/>
              <a:r>
                <a:rPr lang="en-US" sz="2200" dirty="0" smtClean="0"/>
                <a:t>(~0.1 pc)</a:t>
              </a:r>
              <a:endParaRPr lang="en-US" sz="22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4419598" y="1646644"/>
            <a:ext cx="4364569" cy="1718860"/>
            <a:chOff x="4419598" y="1646644"/>
            <a:chExt cx="4364569" cy="1718860"/>
          </a:xfrm>
        </p:grpSpPr>
        <p:cxnSp>
          <p:nvCxnSpPr>
            <p:cNvPr id="14" name="Straight Connector 13"/>
            <p:cNvCxnSpPr/>
            <p:nvPr/>
          </p:nvCxnSpPr>
          <p:spPr>
            <a:xfrm flipH="1">
              <a:off x="4419598" y="3365504"/>
              <a:ext cx="279402" cy="0"/>
            </a:xfrm>
            <a:prstGeom prst="line">
              <a:avLst/>
            </a:prstGeom>
            <a:ln w="57150" cmpd="sng">
              <a:solidFill>
                <a:srgbClr val="FF6600"/>
              </a:solidFill>
              <a:headEnd type="oval" w="sm" len="sm"/>
              <a:tailEnd type="oval" w="sm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6445251" y="1646644"/>
              <a:ext cx="23389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smtClean="0"/>
                <a:t>100 AU</a:t>
              </a:r>
              <a:endParaRPr lang="en-US" sz="2400" b="1" dirty="0"/>
            </a:p>
          </p:txBody>
        </p:sp>
        <p:cxnSp>
          <p:nvCxnSpPr>
            <p:cNvPr id="11" name="Straight Connector 10"/>
            <p:cNvCxnSpPr/>
            <p:nvPr/>
          </p:nvCxnSpPr>
          <p:spPr>
            <a:xfrm flipH="1">
              <a:off x="4603753" y="2032000"/>
              <a:ext cx="2415260" cy="1269999"/>
            </a:xfrm>
            <a:prstGeom prst="line">
              <a:avLst/>
            </a:prstGeom>
            <a:ln w="19050" cmpd="sng">
              <a:solidFill>
                <a:schemeClr val="tx1"/>
              </a:solidFill>
              <a:headEnd type="none" w="sm" len="sm"/>
              <a:tailEnd type="stealth" w="lg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4063999" y="3134671"/>
            <a:ext cx="4836584" cy="1005533"/>
            <a:chOff x="4063999" y="3134671"/>
            <a:chExt cx="4836584" cy="1005533"/>
          </a:xfrm>
        </p:grpSpPr>
        <p:cxnSp>
          <p:nvCxnSpPr>
            <p:cNvPr id="12" name="Straight Connector 11"/>
            <p:cNvCxnSpPr/>
            <p:nvPr/>
          </p:nvCxnSpPr>
          <p:spPr>
            <a:xfrm flipH="1">
              <a:off x="4063999" y="3517904"/>
              <a:ext cx="1282701" cy="622300"/>
            </a:xfrm>
            <a:prstGeom prst="line">
              <a:avLst/>
            </a:prstGeom>
            <a:ln w="57150" cmpd="sng">
              <a:solidFill>
                <a:srgbClr val="FF6600"/>
              </a:solidFill>
              <a:headEnd type="oval" w="sm" len="sm"/>
              <a:tailEnd type="oval" w="sm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6790222" y="3134671"/>
              <a:ext cx="211036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smtClean="0"/>
                <a:t>1,000 AU</a:t>
              </a:r>
            </a:p>
            <a:p>
              <a:pPr algn="ctr"/>
              <a:r>
                <a:rPr lang="en-US" sz="2400" dirty="0" smtClean="0"/>
                <a:t>(~0.01 pc)</a:t>
              </a:r>
              <a:endParaRPr lang="en-US" sz="2400" dirty="0"/>
            </a:p>
          </p:txBody>
        </p:sp>
        <p:cxnSp>
          <p:nvCxnSpPr>
            <p:cNvPr id="15" name="Straight Connector 14"/>
            <p:cNvCxnSpPr/>
            <p:nvPr/>
          </p:nvCxnSpPr>
          <p:spPr>
            <a:xfrm flipH="1" flipV="1">
              <a:off x="5270500" y="3651251"/>
              <a:ext cx="1900914" cy="1"/>
            </a:xfrm>
            <a:prstGeom prst="line">
              <a:avLst/>
            </a:prstGeom>
            <a:ln w="19050" cmpd="sng">
              <a:solidFill>
                <a:schemeClr val="tx1"/>
              </a:solidFill>
              <a:headEnd type="none" w="sm" len="sm"/>
              <a:tailEnd type="stealth" w="lg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08763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616" y="239079"/>
            <a:ext cx="8229600" cy="990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Misalignment from </a:t>
            </a:r>
            <a:r>
              <a:rPr lang="en-US" b="1" dirty="0" smtClean="0"/>
              <a:t>largest</a:t>
            </a:r>
            <a:r>
              <a:rPr lang="en-US" dirty="0" smtClean="0"/>
              <a:t> to </a:t>
            </a:r>
            <a:r>
              <a:rPr lang="en-US" b="1" dirty="0" smtClean="0"/>
              <a:t>smallest</a:t>
            </a:r>
            <a:r>
              <a:rPr lang="en-US" dirty="0" smtClean="0"/>
              <a:t> scales</a:t>
            </a:r>
            <a:endParaRPr lang="en-US" dirty="0"/>
          </a:p>
        </p:txBody>
      </p:sp>
      <p:pic>
        <p:nvPicPr>
          <p:cNvPr id="6" name="Picture 5" descr="targon_cdf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80" b="6532"/>
          <a:stretch/>
        </p:blipFill>
        <p:spPr>
          <a:xfrm>
            <a:off x="1220522" y="1229679"/>
            <a:ext cx="6652639" cy="500390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 rot="16200000">
            <a:off x="-1872830" y="3140680"/>
            <a:ext cx="575581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 smtClean="0"/>
              <a:t>CDF</a:t>
            </a:r>
            <a:endParaRPr lang="en-US" sz="22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1725082" y="6191700"/>
            <a:ext cx="648673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smtClean="0"/>
              <a:t>Angle between optical jet &amp; ambient B-field (</a:t>
            </a:r>
            <a:r>
              <a:rPr lang="en-US" sz="2200" b="1" dirty="0" err="1" smtClean="0"/>
              <a:t>deg</a:t>
            </a:r>
            <a:r>
              <a:rPr lang="en-US" sz="2200" b="1" dirty="0" smtClean="0"/>
              <a:t>)</a:t>
            </a:r>
            <a:endParaRPr lang="en-US" sz="22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1835819" y="1782683"/>
            <a:ext cx="2069431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sz="22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6170049" y="5381007"/>
            <a:ext cx="1555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Targon</a:t>
            </a:r>
            <a:r>
              <a:rPr lang="en-US" dirty="0" smtClean="0"/>
              <a:t>+ 2011</a:t>
            </a:r>
            <a:endParaRPr lang="en-US" dirty="0"/>
          </a:p>
        </p:txBody>
      </p:sp>
      <p:grpSp>
        <p:nvGrpSpPr>
          <p:cNvPr id="21" name="Group 20"/>
          <p:cNvGrpSpPr/>
          <p:nvPr/>
        </p:nvGrpSpPr>
        <p:grpSpPr>
          <a:xfrm>
            <a:off x="2025649" y="1598527"/>
            <a:ext cx="2281767" cy="2606165"/>
            <a:chOff x="2025649" y="1598527"/>
            <a:chExt cx="2281767" cy="2606165"/>
          </a:xfrm>
        </p:grpSpPr>
        <p:pic>
          <p:nvPicPr>
            <p:cNvPr id="11" name="Picture 10" descr="targon_FOV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25649" y="1598527"/>
              <a:ext cx="2281767" cy="2265811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2134603" y="3773805"/>
              <a:ext cx="86293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b="1" dirty="0" smtClean="0"/>
                <a:t>~1 pc</a:t>
              </a:r>
              <a:endParaRPr lang="en-US" sz="2200" b="1" dirty="0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4402667" y="2777506"/>
            <a:ext cx="3281862" cy="2603501"/>
            <a:chOff x="4402667" y="2777506"/>
            <a:chExt cx="3281862" cy="2603501"/>
          </a:xfrm>
        </p:grpSpPr>
        <p:pic>
          <p:nvPicPr>
            <p:cNvPr id="12" name="Picture 11" descr="lores1.jpg"/>
            <p:cNvPicPr>
              <a:picLocks noChangeAspect="1"/>
            </p:cNvPicPr>
            <p:nvPr/>
          </p:nvPicPr>
          <p:blipFill rotWithShape="1">
            <a:blip r:embed="rId4"/>
            <a:srcRect l="29754" t="29502" r="28816" b="28989"/>
            <a:stretch/>
          </p:blipFill>
          <p:spPr>
            <a:xfrm>
              <a:off x="5465903" y="3359589"/>
              <a:ext cx="2017549" cy="2021418"/>
            </a:xfrm>
            <a:prstGeom prst="rect">
              <a:avLst/>
            </a:prstGeom>
          </p:spPr>
        </p:pic>
        <p:cxnSp>
          <p:nvCxnSpPr>
            <p:cNvPr id="13" name="Straight Arrow Connector 12"/>
            <p:cNvCxnSpPr/>
            <p:nvPr/>
          </p:nvCxnSpPr>
          <p:spPr>
            <a:xfrm>
              <a:off x="4402667" y="2777506"/>
              <a:ext cx="941916" cy="1086832"/>
            </a:xfrm>
            <a:prstGeom prst="straightConnector1">
              <a:avLst/>
            </a:prstGeom>
            <a:ln w="38100" cmpd="sng">
              <a:solidFill>
                <a:schemeClr val="tx1"/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6371126" y="2928702"/>
              <a:ext cx="1313403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b="1" dirty="0" smtClean="0"/>
                <a:t>~100 AU</a:t>
              </a:r>
              <a:endParaRPr lang="en-US" sz="22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7126175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7" b="3384"/>
          <a:stretch/>
        </p:blipFill>
        <p:spPr>
          <a:xfrm>
            <a:off x="1524000" y="1229679"/>
            <a:ext cx="6234983" cy="483457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616" y="239079"/>
            <a:ext cx="8229600" cy="990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Misalignment from </a:t>
            </a:r>
            <a:r>
              <a:rPr lang="en-US" b="1" dirty="0" smtClean="0"/>
              <a:t>smaller</a:t>
            </a:r>
            <a:r>
              <a:rPr lang="en-US" dirty="0" smtClean="0"/>
              <a:t> to </a:t>
            </a:r>
            <a:r>
              <a:rPr lang="en-US" b="1" dirty="0" smtClean="0"/>
              <a:t>smallest</a:t>
            </a:r>
            <a:r>
              <a:rPr lang="en-US" dirty="0" smtClean="0"/>
              <a:t> scales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 rot="16200000">
            <a:off x="-1872830" y="3140680"/>
            <a:ext cx="575581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 smtClean="0"/>
              <a:t>CDF</a:t>
            </a:r>
            <a:endParaRPr lang="en-US" sz="22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2487083" y="6107033"/>
            <a:ext cx="507082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smtClean="0"/>
              <a:t>Angle between outflow &amp; B-field (</a:t>
            </a:r>
            <a:r>
              <a:rPr lang="en-US" sz="2200" b="1" dirty="0" err="1" smtClean="0"/>
              <a:t>deg</a:t>
            </a:r>
            <a:r>
              <a:rPr lang="en-US" sz="2200" b="1" dirty="0" smtClean="0"/>
              <a:t>)</a:t>
            </a:r>
            <a:endParaRPr lang="en-US" sz="2200" b="1" dirty="0"/>
          </a:p>
        </p:txBody>
      </p:sp>
      <p:grpSp>
        <p:nvGrpSpPr>
          <p:cNvPr id="22" name="Group 21"/>
          <p:cNvGrpSpPr/>
          <p:nvPr/>
        </p:nvGrpSpPr>
        <p:grpSpPr>
          <a:xfrm>
            <a:off x="4477121" y="3084422"/>
            <a:ext cx="3281862" cy="2603501"/>
            <a:chOff x="4402667" y="2777506"/>
            <a:chExt cx="3281862" cy="2603501"/>
          </a:xfrm>
        </p:grpSpPr>
        <p:pic>
          <p:nvPicPr>
            <p:cNvPr id="12" name="Picture 11" descr="lores1.jpg"/>
            <p:cNvPicPr>
              <a:picLocks noChangeAspect="1"/>
            </p:cNvPicPr>
            <p:nvPr/>
          </p:nvPicPr>
          <p:blipFill rotWithShape="1">
            <a:blip r:embed="rId4"/>
            <a:srcRect l="29754" t="29502" r="28816" b="28989"/>
            <a:stretch/>
          </p:blipFill>
          <p:spPr>
            <a:xfrm>
              <a:off x="5465903" y="3359589"/>
              <a:ext cx="2017549" cy="2021418"/>
            </a:xfrm>
            <a:prstGeom prst="rect">
              <a:avLst/>
            </a:prstGeom>
          </p:spPr>
        </p:pic>
        <p:cxnSp>
          <p:nvCxnSpPr>
            <p:cNvPr id="13" name="Straight Arrow Connector 12"/>
            <p:cNvCxnSpPr/>
            <p:nvPr/>
          </p:nvCxnSpPr>
          <p:spPr>
            <a:xfrm>
              <a:off x="4402667" y="2777506"/>
              <a:ext cx="941916" cy="1086832"/>
            </a:xfrm>
            <a:prstGeom prst="straightConnector1">
              <a:avLst/>
            </a:prstGeom>
            <a:ln w="38100" cmpd="sng">
              <a:solidFill>
                <a:schemeClr val="tx1"/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6371126" y="2928702"/>
              <a:ext cx="1313403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b="1" dirty="0" smtClean="0"/>
                <a:t>~100 AU</a:t>
              </a:r>
              <a:endParaRPr lang="en-US" sz="2200" b="1" dirty="0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1990040" y="1368945"/>
            <a:ext cx="2402417" cy="2683540"/>
            <a:chOff x="1990040" y="1368945"/>
            <a:chExt cx="2402417" cy="2683540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78" t="19432" r="21735" b="31848"/>
            <a:stretch/>
          </p:blipFill>
          <p:spPr>
            <a:xfrm>
              <a:off x="1990040" y="1368945"/>
              <a:ext cx="2381251" cy="226581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0" name="TextBox 19"/>
            <p:cNvSpPr txBox="1"/>
            <p:nvPr/>
          </p:nvSpPr>
          <p:spPr>
            <a:xfrm>
              <a:off x="2639816" y="3621598"/>
              <a:ext cx="175264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b="1" dirty="0" smtClean="0"/>
                <a:t>~1000 AU</a:t>
              </a:r>
              <a:endParaRPr lang="en-US" sz="22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2558789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36" t="6020" b="6849"/>
          <a:stretch/>
        </p:blipFill>
        <p:spPr>
          <a:xfrm>
            <a:off x="1809235" y="1083736"/>
            <a:ext cx="6028722" cy="547612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446374" y="1422400"/>
            <a:ext cx="16087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Machida+ 2006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92100" y="347136"/>
            <a:ext cx="8229600" cy="9906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Achieving (</a:t>
            </a:r>
            <a:r>
              <a:rPr lang="en-US" dirty="0" err="1" smtClean="0"/>
              <a:t>mis</a:t>
            </a:r>
            <a:r>
              <a:rPr lang="en-US" dirty="0" smtClean="0"/>
              <a:t>)alignment: simulations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 rot="16200000">
            <a:off x="-688445" y="3426766"/>
            <a:ext cx="447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Faster core rotation </a:t>
            </a:r>
            <a:r>
              <a:rPr lang="en-US" sz="2400" b="1" dirty="0" smtClean="0">
                <a:sym typeface="Wingdings"/>
              </a:rPr>
              <a:t>  </a:t>
            </a:r>
            <a:endParaRPr lang="en-US" sz="24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2594523" y="6417240"/>
            <a:ext cx="447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Stronger B-field     </a:t>
            </a:r>
            <a:r>
              <a:rPr lang="en-US" sz="2400" b="1" dirty="0" smtClean="0">
                <a:sym typeface="Wingdings"/>
              </a:rPr>
              <a:t>  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746285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-125393" y="6466532"/>
            <a:ext cx="5163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Kataoka</a:t>
            </a:r>
            <a:r>
              <a:rPr lang="en-US" dirty="0" smtClean="0"/>
              <a:t>+ 2012: </a:t>
            </a:r>
            <a:r>
              <a:rPr lang="en-US" dirty="0" smtClean="0">
                <a:hlinkClick r:id="rId3"/>
              </a:rPr>
              <a:t>http</a:t>
            </a:r>
            <a:r>
              <a:rPr lang="en-US" dirty="0">
                <a:hlinkClick r:id="rId3"/>
              </a:rPr>
              <a:t>://arxiv.org/abs/</a:t>
            </a:r>
            <a:r>
              <a:rPr lang="en-US" dirty="0" smtClean="0">
                <a:hlinkClick r:id="rId3"/>
              </a:rPr>
              <a:t>1210.7637v1</a:t>
            </a:r>
            <a:endParaRPr lang="en-US" dirty="0" smtClean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92100" y="347136"/>
            <a:ext cx="8229600" cy="9906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Achieving (</a:t>
            </a:r>
            <a:r>
              <a:rPr lang="en-US" dirty="0" err="1"/>
              <a:t>mis</a:t>
            </a:r>
            <a:r>
              <a:rPr lang="en-US" dirty="0"/>
              <a:t>)alignment: simulations</a:t>
            </a:r>
          </a:p>
        </p:txBody>
      </p:sp>
      <p:pic>
        <p:nvPicPr>
          <p:cNvPr id="7" name="Picture 6" descr="kataoka_sim_cartoon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100" y="1875366"/>
            <a:ext cx="2768600" cy="3721100"/>
          </a:xfrm>
          <a:prstGeom prst="rect">
            <a:avLst/>
          </a:prstGeom>
        </p:spPr>
      </p:pic>
      <p:pic>
        <p:nvPicPr>
          <p:cNvPr id="8" name="Picture 7" descr="kataoka_sim_results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3583" y="1021698"/>
            <a:ext cx="5355167" cy="5492479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V="1">
            <a:off x="2910417" y="2074333"/>
            <a:ext cx="1502833" cy="603251"/>
          </a:xfrm>
          <a:prstGeom prst="straightConnector1">
            <a:avLst/>
          </a:prstGeom>
          <a:ln w="38100" cmpd="sng">
            <a:solidFill>
              <a:srgbClr val="FF6600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4" name="Group 23"/>
          <p:cNvGrpSpPr/>
          <p:nvPr/>
        </p:nvGrpSpPr>
        <p:grpSpPr>
          <a:xfrm>
            <a:off x="1369484" y="2074333"/>
            <a:ext cx="5689599" cy="3429000"/>
            <a:chOff x="1369484" y="2074333"/>
            <a:chExt cx="5689599" cy="3429000"/>
          </a:xfrm>
        </p:grpSpPr>
        <p:cxnSp>
          <p:nvCxnSpPr>
            <p:cNvPr id="15" name="Straight Arrow Connector 14"/>
            <p:cNvCxnSpPr/>
            <p:nvPr/>
          </p:nvCxnSpPr>
          <p:spPr>
            <a:xfrm flipV="1">
              <a:off x="1369484" y="2074333"/>
              <a:ext cx="5689599" cy="2512485"/>
            </a:xfrm>
            <a:prstGeom prst="straightConnector1">
              <a:avLst/>
            </a:prstGeom>
            <a:ln w="38100" cmpd="sng">
              <a:solidFill>
                <a:srgbClr val="FF6600"/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>
              <a:off x="1369484" y="4586818"/>
              <a:ext cx="5689599" cy="916515"/>
            </a:xfrm>
            <a:prstGeom prst="straightConnector1">
              <a:avLst/>
            </a:prstGeom>
            <a:ln w="38100" cmpd="sng">
              <a:solidFill>
                <a:srgbClr val="FF6600"/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0" name="Straight Arrow Connector 19"/>
          <p:cNvCxnSpPr/>
          <p:nvPr/>
        </p:nvCxnSpPr>
        <p:spPr>
          <a:xfrm>
            <a:off x="2984500" y="4586818"/>
            <a:ext cx="1428750" cy="1"/>
          </a:xfrm>
          <a:prstGeom prst="straightConnector1">
            <a:avLst/>
          </a:prstGeom>
          <a:ln w="38100" cmpd="sng">
            <a:solidFill>
              <a:srgbClr val="FF6600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17754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515534"/>
            <a:ext cx="8475133" cy="5046134"/>
          </a:xfrm>
        </p:spPr>
        <p:txBody>
          <a:bodyPr>
            <a:normAutofit/>
          </a:bodyPr>
          <a:lstStyle/>
          <a:p>
            <a:r>
              <a:rPr lang="en-US" b="1" dirty="0" smtClean="0"/>
              <a:t>B-fields in star formation</a:t>
            </a:r>
            <a:endParaRPr lang="en-US" b="1" dirty="0"/>
          </a:p>
          <a:p>
            <a:pPr lvl="1"/>
            <a:r>
              <a:rPr lang="en-US" dirty="0" smtClean="0"/>
              <a:t>Motivation &amp; overview</a:t>
            </a:r>
          </a:p>
          <a:p>
            <a:pPr lvl="1"/>
            <a:r>
              <a:rPr lang="en-US" dirty="0" smtClean="0"/>
              <a:t>Large scales (~10 pc) </a:t>
            </a:r>
            <a:r>
              <a:rPr lang="en-US" dirty="0" smtClean="0">
                <a:sym typeface="Wingdings"/>
              </a:rPr>
              <a:t> small scales (~1000 AU)</a:t>
            </a:r>
            <a:endParaRPr lang="en-US" dirty="0" smtClean="0"/>
          </a:p>
          <a:p>
            <a:pPr lvl="2"/>
            <a:endParaRPr lang="en-US" b="1" dirty="0"/>
          </a:p>
          <a:p>
            <a:r>
              <a:rPr lang="en-US" b="1" dirty="0" smtClean="0">
                <a:solidFill>
                  <a:schemeClr val="bg1">
                    <a:lumMod val="75000"/>
                  </a:schemeClr>
                </a:solidFill>
              </a:rPr>
              <a:t>TADPOL survey</a:t>
            </a:r>
            <a:endParaRPr lang="en-US" dirty="0" smtClean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CARMA polarization system</a:t>
            </a: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Survey outline</a:t>
            </a:r>
          </a:p>
          <a:p>
            <a:pPr lvl="1"/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b="1" dirty="0" smtClean="0">
                <a:solidFill>
                  <a:schemeClr val="bg1">
                    <a:lumMod val="75000"/>
                  </a:schemeClr>
                </a:solidFill>
              </a:rPr>
              <a:t>Results</a:t>
            </a: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Sample polarization maps</a:t>
            </a: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B-field vs. outflow (</a:t>
            </a: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mis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)alignment</a:t>
            </a: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Discussion</a:t>
            </a:r>
          </a:p>
        </p:txBody>
      </p:sp>
    </p:spTree>
    <p:extLst>
      <p:ext uri="{BB962C8B-B14F-4D97-AF65-F5344CB8AC3E}">
        <p14:creationId xmlns:p14="http://schemas.microsoft.com/office/powerpoint/2010/main" val="7260004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92100" y="347136"/>
            <a:ext cx="8229600" cy="9906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Achieving (</a:t>
            </a:r>
            <a:r>
              <a:rPr lang="en-US" dirty="0" err="1"/>
              <a:t>mis</a:t>
            </a:r>
            <a:r>
              <a:rPr lang="en-US" dirty="0"/>
              <a:t>)alignment: simulations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 smtClean="0"/>
              <a:t>Additional notes on rotation/B-field misalignment:</a:t>
            </a:r>
          </a:p>
          <a:p>
            <a:pPr lvl="1"/>
            <a:endParaRPr lang="en-US" sz="2400" dirty="0" smtClean="0"/>
          </a:p>
          <a:p>
            <a:pPr lvl="1"/>
            <a:r>
              <a:rPr lang="en-US" sz="2400" dirty="0" smtClean="0"/>
              <a:t>Turbulence may cause initial misalignment at scales of ~0.1 pc </a:t>
            </a: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(McKee)</a:t>
            </a:r>
          </a:p>
          <a:p>
            <a:pPr lvl="1"/>
            <a:endParaRPr lang="en-US" sz="2400" dirty="0" smtClean="0"/>
          </a:p>
          <a:p>
            <a:pPr lvl="1"/>
            <a:r>
              <a:rPr lang="en-US" sz="2400" dirty="0" smtClean="0"/>
              <a:t>Misalignment may be </a:t>
            </a:r>
            <a:r>
              <a:rPr lang="en-US" sz="2400" i="1" dirty="0" smtClean="0"/>
              <a:t>necessary</a:t>
            </a:r>
            <a:r>
              <a:rPr lang="en-US" sz="2400" dirty="0" smtClean="0"/>
              <a:t> for disk formation </a:t>
            </a:r>
          </a:p>
          <a:p>
            <a:pPr marL="274320" lvl="1" indent="0">
              <a:buNone/>
            </a:pPr>
            <a:r>
              <a:rPr lang="en-US" sz="2400" dirty="0"/>
              <a:t> </a:t>
            </a:r>
            <a:r>
              <a:rPr lang="en-US" sz="2400" dirty="0" smtClean="0"/>
              <a:t> </a:t>
            </a:r>
            <a:r>
              <a:rPr lang="en-US" sz="2400" dirty="0" smtClean="0">
                <a:solidFill>
                  <a:srgbClr val="A6A6A6"/>
                </a:solidFill>
              </a:rPr>
              <a:t>(</a:t>
            </a:r>
            <a:r>
              <a:rPr lang="en-US" sz="2400" dirty="0" err="1" smtClean="0">
                <a:solidFill>
                  <a:srgbClr val="A6A6A6"/>
                </a:solidFill>
              </a:rPr>
              <a:t>Joos</a:t>
            </a:r>
            <a:r>
              <a:rPr lang="en-US" sz="2400" dirty="0" smtClean="0">
                <a:solidFill>
                  <a:srgbClr val="A6A6A6"/>
                </a:solidFill>
              </a:rPr>
              <a:t>+ ‘12</a:t>
            </a:r>
            <a:r>
              <a:rPr lang="en-US" sz="2400" dirty="0">
                <a:solidFill>
                  <a:srgbClr val="A6A6A6"/>
                </a:solidFill>
              </a:rPr>
              <a:t>, Li+ </a:t>
            </a:r>
            <a:r>
              <a:rPr lang="fr-FR" sz="2400" dirty="0">
                <a:solidFill>
                  <a:srgbClr val="A6A6A6"/>
                </a:solidFill>
              </a:rPr>
              <a:t>’</a:t>
            </a:r>
            <a:r>
              <a:rPr lang="en-US" sz="2400" dirty="0" smtClean="0">
                <a:solidFill>
                  <a:srgbClr val="A6A6A6"/>
                </a:solidFill>
              </a:rPr>
              <a:t>11, </a:t>
            </a:r>
            <a:r>
              <a:rPr lang="en-US" sz="2400" dirty="0" err="1" smtClean="0">
                <a:solidFill>
                  <a:srgbClr val="A6A6A6"/>
                </a:solidFill>
              </a:rPr>
              <a:t>Hennebelle</a:t>
            </a:r>
            <a:r>
              <a:rPr lang="en-US" sz="2400" dirty="0" smtClean="0">
                <a:solidFill>
                  <a:srgbClr val="A6A6A6"/>
                </a:solidFill>
              </a:rPr>
              <a:t> &amp; Ciardi </a:t>
            </a:r>
            <a:r>
              <a:rPr lang="fr-FR" sz="2400" dirty="0" smtClean="0">
                <a:solidFill>
                  <a:srgbClr val="A6A6A6"/>
                </a:solidFill>
              </a:rPr>
              <a:t>’</a:t>
            </a:r>
            <a:r>
              <a:rPr lang="en-US" sz="2400" dirty="0" smtClean="0">
                <a:solidFill>
                  <a:srgbClr val="A6A6A6"/>
                </a:solidFill>
              </a:rPr>
              <a:t>09) </a:t>
            </a:r>
          </a:p>
          <a:p>
            <a:pPr lvl="1"/>
            <a:endParaRPr lang="en-US" sz="2400" dirty="0" smtClean="0"/>
          </a:p>
          <a:p>
            <a:endParaRPr lang="en-US" dirty="0" smtClean="0"/>
          </a:p>
        </p:txBody>
      </p:sp>
      <p:grpSp>
        <p:nvGrpSpPr>
          <p:cNvPr id="3" name="Group 2"/>
          <p:cNvGrpSpPr/>
          <p:nvPr/>
        </p:nvGrpSpPr>
        <p:grpSpPr>
          <a:xfrm>
            <a:off x="6322785" y="3011722"/>
            <a:ext cx="3257845" cy="3655334"/>
            <a:chOff x="6322785" y="3011722"/>
            <a:chExt cx="3257845" cy="365533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6800628" y="3887054"/>
              <a:ext cx="2302159" cy="3257845"/>
            </a:xfrm>
            <a:prstGeom prst="rect">
              <a:avLst/>
            </a:prstGeom>
          </p:spPr>
        </p:pic>
        <p:sp>
          <p:nvSpPr>
            <p:cNvPr id="2" name="TextBox 1"/>
            <p:cNvSpPr txBox="1"/>
            <p:nvPr/>
          </p:nvSpPr>
          <p:spPr>
            <a:xfrm>
              <a:off x="7696189" y="3011722"/>
              <a:ext cx="1052286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0" dirty="0" smtClean="0"/>
                <a:t>?</a:t>
              </a:r>
              <a:endParaRPr lang="en-US" sz="10000" dirty="0"/>
            </a:p>
          </p:txBody>
        </p:sp>
      </p:grpSp>
    </p:spTree>
    <p:extLst>
      <p:ext uri="{BB962C8B-B14F-4D97-AF65-F5344CB8AC3E}">
        <p14:creationId xmlns:p14="http://schemas.microsoft.com/office/powerpoint/2010/main" val="14311340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844"/>
            <a:ext cx="8229600" cy="990600"/>
          </a:xfrm>
        </p:spPr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6489" y="1088569"/>
            <a:ext cx="8686801" cy="5687791"/>
          </a:xfrm>
        </p:spPr>
        <p:txBody>
          <a:bodyPr>
            <a:normAutofit fontScale="85000" lnSpcReduction="10000"/>
          </a:bodyPr>
          <a:lstStyle/>
          <a:p>
            <a:r>
              <a:rPr lang="en-US" b="1" dirty="0" smtClean="0"/>
              <a:t>CARMA polarization</a:t>
            </a:r>
          </a:p>
          <a:p>
            <a:pPr lvl="1"/>
            <a:r>
              <a:rPr lang="en-US" dirty="0" smtClean="0"/>
              <a:t>TADPOL survey nearly complete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Full-Stokes system at CARMA is open for proposals (deadline: 12/5!)</a:t>
            </a:r>
          </a:p>
          <a:p>
            <a:endParaRPr lang="en-US" dirty="0"/>
          </a:p>
          <a:p>
            <a:r>
              <a:rPr lang="en-US" b="1" dirty="0" smtClean="0"/>
              <a:t>Results</a:t>
            </a:r>
          </a:p>
          <a:p>
            <a:pPr lvl="1"/>
            <a:r>
              <a:rPr lang="en-US" dirty="0" smtClean="0"/>
              <a:t>Literature: B-fields are consistent from ~100 pc </a:t>
            </a:r>
            <a:r>
              <a:rPr lang="en-US" dirty="0" smtClean="0">
                <a:sym typeface="Wingdings"/>
              </a:rPr>
              <a:t> ~0.1 pc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TADPOL: B-fields are randomly aligned with outflows (and thus with core rotation axes) at the ~1000 AU scale</a:t>
            </a:r>
          </a:p>
          <a:p>
            <a:endParaRPr lang="en-US" b="1" dirty="0" smtClean="0"/>
          </a:p>
          <a:p>
            <a:r>
              <a:rPr lang="en-US" b="1" dirty="0" smtClean="0"/>
              <a:t>Future </a:t>
            </a:r>
          </a:p>
          <a:p>
            <a:pPr lvl="1"/>
            <a:r>
              <a:rPr lang="en-US" dirty="0"/>
              <a:t>What happens to B-field direction from ~0.1 pc </a:t>
            </a:r>
            <a:r>
              <a:rPr lang="en-US" dirty="0">
                <a:sym typeface="Wingdings"/>
              </a:rPr>
              <a:t></a:t>
            </a:r>
            <a:r>
              <a:rPr lang="en-US" dirty="0"/>
              <a:t> </a:t>
            </a:r>
            <a:r>
              <a:rPr lang="en-US" dirty="0" smtClean="0"/>
              <a:t>~1000 </a:t>
            </a:r>
            <a:r>
              <a:rPr lang="en-US" dirty="0"/>
              <a:t>AU</a:t>
            </a:r>
            <a:r>
              <a:rPr lang="en-US" dirty="0" smtClean="0"/>
              <a:t>?    [Compare with SCUBA]</a:t>
            </a:r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What does B-field look like at ~100 AU?    [Look with ALMA]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How do rotation and B-field axes compare at larger scales?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What is the intrinsic B-field structure inside the cores?    [Modeling]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66721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933700"/>
            <a:ext cx="8229600" cy="990600"/>
          </a:xfrm>
        </p:spPr>
        <p:txBody>
          <a:bodyPr/>
          <a:lstStyle/>
          <a:p>
            <a:pPr algn="ctr"/>
            <a:r>
              <a:rPr lang="en-US" dirty="0" smtClean="0"/>
              <a:t>Fin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52659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Content Placeholder 3" descr="hs-1995-44-b-full_jpg.jpg"/>
          <p:cNvPicPr>
            <a:picLocks noGrp="1" noChangeAspect="1"/>
          </p:cNvPicPr>
          <p:nvPr>
            <p:ph idx="1"/>
          </p:nvPr>
        </p:nvPicPr>
        <p:blipFill>
          <a:blip r:embed="rId3"/>
          <a:srcRect t="8270" b="14932"/>
          <a:stretch>
            <a:fillRect/>
          </a:stretch>
        </p:blipFill>
        <p:spPr>
          <a:xfrm>
            <a:off x="0" y="0"/>
            <a:ext cx="9144000" cy="6858000"/>
          </a:xfrm>
        </p:spPr>
      </p:pic>
      <p:pic>
        <p:nvPicPr>
          <p:cNvPr id="2" name="Picture 1" descr="eagle_nebula_IR.jpg"/>
          <p:cNvPicPr>
            <a:picLocks noChangeAspect="1"/>
          </p:cNvPicPr>
          <p:nvPr/>
        </p:nvPicPr>
        <p:blipFill rotWithShape="1">
          <a:blip r:embed="rId4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4" r="1410" b="-1"/>
          <a:stretch/>
        </p:blipFill>
        <p:spPr>
          <a:xfrm rot="19107084">
            <a:off x="336322" y="1518271"/>
            <a:ext cx="6945898" cy="5191054"/>
          </a:xfrm>
          <a:prstGeom prst="rect">
            <a:avLst/>
          </a:prstGeom>
        </p:spPr>
      </p:pic>
      <p:pic>
        <p:nvPicPr>
          <p:cNvPr id="4" name="Picture 3" descr="eagle_nebula_FIR.jpg"/>
          <p:cNvPicPr>
            <a:picLocks noChangeAspect="1"/>
          </p:cNvPicPr>
          <p:nvPr/>
        </p:nvPicPr>
        <p:blipFill rotWithShape="1">
          <a:blip r:embed="rId5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69" r="32210" b="37500"/>
          <a:stretch/>
        </p:blipFill>
        <p:spPr>
          <a:xfrm>
            <a:off x="-273050" y="-1082859"/>
            <a:ext cx="11722100" cy="10350558"/>
          </a:xfrm>
          <a:prstGeom prst="rect">
            <a:avLst/>
          </a:prstGeom>
          <a:solidFill>
            <a:srgbClr val="000000"/>
          </a:solidFill>
        </p:spPr>
      </p:pic>
      <p:sp>
        <p:nvSpPr>
          <p:cNvPr id="16387" name="Title 1"/>
          <p:cNvSpPr>
            <a:spLocks noGrp="1"/>
          </p:cNvSpPr>
          <p:nvPr>
            <p:ph type="title"/>
          </p:nvPr>
        </p:nvSpPr>
        <p:spPr>
          <a:xfrm>
            <a:off x="317500" y="-50800"/>
            <a:ext cx="8534400" cy="1460500"/>
          </a:xfrm>
        </p:spPr>
        <p:txBody>
          <a:bodyPr>
            <a:noAutofit/>
          </a:bodyPr>
          <a:lstStyle/>
          <a:p>
            <a:r>
              <a:rPr lang="en-US" sz="4600" dirty="0" smtClean="0">
                <a:solidFill>
                  <a:srgbClr val="EEECE1"/>
                </a:solidFill>
              </a:rPr>
              <a:t>Star formation…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5588000" y="5546804"/>
            <a:ext cx="3213100" cy="381000"/>
            <a:chOff x="5588000" y="6096000"/>
            <a:chExt cx="3213100" cy="381000"/>
          </a:xfrm>
        </p:grpSpPr>
        <p:cxnSp>
          <p:nvCxnSpPr>
            <p:cNvPr id="3" name="Straight Connector 2"/>
            <p:cNvCxnSpPr/>
            <p:nvPr/>
          </p:nvCxnSpPr>
          <p:spPr>
            <a:xfrm>
              <a:off x="5588000" y="6477000"/>
              <a:ext cx="32131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TextBox 4"/>
            <p:cNvSpPr txBox="1"/>
            <p:nvPr/>
          </p:nvSpPr>
          <p:spPr>
            <a:xfrm>
              <a:off x="6794500" y="6096000"/>
              <a:ext cx="965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0.5 pc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16388" name="TextBox 4"/>
          <p:cNvSpPr txBox="1">
            <a:spLocks noChangeArrowheads="1"/>
          </p:cNvSpPr>
          <p:nvPr/>
        </p:nvSpPr>
        <p:spPr bwMode="auto">
          <a:xfrm>
            <a:off x="3715954" y="6004004"/>
            <a:ext cx="5529646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  <a:latin typeface="Garamond"/>
                <a:cs typeface="Garamond"/>
              </a:rPr>
              <a:t>Credit: </a:t>
            </a:r>
          </a:p>
          <a:p>
            <a:r>
              <a:rPr lang="en-US" sz="1200" dirty="0">
                <a:solidFill>
                  <a:schemeClr val="bg1"/>
                </a:solidFill>
                <a:latin typeface="Garamond"/>
                <a:cs typeface="Garamond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Garamond"/>
                <a:cs typeface="Garamond"/>
              </a:rPr>
              <a:t> </a:t>
            </a:r>
            <a:r>
              <a:rPr lang="en-US" sz="1200" err="1" smtClean="0">
                <a:solidFill>
                  <a:schemeClr val="bg1"/>
                </a:solidFill>
                <a:latin typeface="Garamond"/>
                <a:cs typeface="Garamond"/>
              </a:rPr>
              <a:t>Optical</a:t>
            </a:r>
            <a:r>
              <a:rPr lang="en-US" sz="1200" smtClean="0">
                <a:solidFill>
                  <a:schemeClr val="bg1"/>
                </a:solidFill>
                <a:latin typeface="Garamond"/>
                <a:cs typeface="Garamond"/>
              </a:rPr>
              <a:t>: </a:t>
            </a:r>
            <a:r>
              <a:rPr lang="en-US" sz="1200" dirty="0" smtClean="0">
                <a:solidFill>
                  <a:schemeClr val="bg1"/>
                </a:solidFill>
                <a:latin typeface="Garamond"/>
                <a:cs typeface="Garamond"/>
              </a:rPr>
              <a:t>NASA</a:t>
            </a:r>
            <a:r>
              <a:rPr lang="en-US" sz="1200" dirty="0">
                <a:solidFill>
                  <a:schemeClr val="bg1"/>
                </a:solidFill>
                <a:latin typeface="Garamond"/>
                <a:cs typeface="Garamond"/>
              </a:rPr>
              <a:t>, ESA, </a:t>
            </a:r>
            <a:r>
              <a:rPr lang="en-US" sz="1200" dirty="0" err="1">
                <a:solidFill>
                  <a:schemeClr val="bg1"/>
                </a:solidFill>
                <a:latin typeface="Garamond"/>
                <a:cs typeface="Garamond"/>
              </a:rPr>
              <a:t>STScI</a:t>
            </a:r>
            <a:r>
              <a:rPr lang="en-US" sz="1200" dirty="0" smtClean="0">
                <a:solidFill>
                  <a:schemeClr val="bg1"/>
                </a:solidFill>
                <a:latin typeface="Garamond"/>
                <a:cs typeface="Garamond"/>
              </a:rPr>
              <a:t>,</a:t>
            </a:r>
            <a:r>
              <a:rPr lang="en-US" sz="1200" dirty="0">
                <a:solidFill>
                  <a:schemeClr val="bg1"/>
                </a:solidFill>
                <a:latin typeface="Garamond"/>
                <a:cs typeface="Garamond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Garamond"/>
                <a:cs typeface="Garamond"/>
              </a:rPr>
              <a:t>J</a:t>
            </a:r>
            <a:r>
              <a:rPr lang="en-US" sz="1200" dirty="0">
                <a:solidFill>
                  <a:schemeClr val="bg1"/>
                </a:solidFill>
                <a:latin typeface="Garamond"/>
                <a:cs typeface="Garamond"/>
              </a:rPr>
              <a:t>. Hester and </a:t>
            </a:r>
            <a:r>
              <a:rPr lang="en-US" sz="1200" dirty="0" err="1">
                <a:solidFill>
                  <a:schemeClr val="bg1"/>
                </a:solidFill>
                <a:latin typeface="Garamond"/>
                <a:cs typeface="Garamond"/>
              </a:rPr>
              <a:t>P</a:t>
            </a:r>
            <a:r>
              <a:rPr lang="en-US" sz="1200" dirty="0">
                <a:solidFill>
                  <a:schemeClr val="bg1"/>
                </a:solidFill>
                <a:latin typeface="Garamond"/>
                <a:cs typeface="Garamond"/>
              </a:rPr>
              <a:t>. </a:t>
            </a:r>
            <a:r>
              <a:rPr lang="en-US" sz="1200" dirty="0" err="1">
                <a:solidFill>
                  <a:schemeClr val="bg1"/>
                </a:solidFill>
                <a:latin typeface="Garamond"/>
                <a:cs typeface="Garamond"/>
              </a:rPr>
              <a:t>Scowen</a:t>
            </a:r>
            <a:r>
              <a:rPr lang="en-US" sz="1200" dirty="0">
                <a:solidFill>
                  <a:schemeClr val="bg1"/>
                </a:solidFill>
                <a:latin typeface="Garamond"/>
                <a:cs typeface="Garamond"/>
              </a:rPr>
              <a:t> (Arizona State University</a:t>
            </a:r>
            <a:r>
              <a:rPr lang="en-US" sz="1200" dirty="0" smtClean="0">
                <a:solidFill>
                  <a:schemeClr val="bg1"/>
                </a:solidFill>
                <a:latin typeface="Garamond"/>
                <a:cs typeface="Garamond"/>
              </a:rPr>
              <a:t>)</a:t>
            </a:r>
          </a:p>
          <a:p>
            <a:r>
              <a:rPr lang="en-US" sz="1200" dirty="0" smtClean="0">
                <a:solidFill>
                  <a:srgbClr val="FFFFFF"/>
                </a:solidFill>
                <a:latin typeface="Garamond"/>
                <a:cs typeface="Garamond"/>
              </a:rPr>
              <a:t>  NIR: </a:t>
            </a:r>
            <a:r>
              <a:rPr lang="en-US" sz="1200" dirty="0">
                <a:solidFill>
                  <a:srgbClr val="FFFFFF"/>
                </a:solidFill>
              </a:rPr>
              <a:t>ESO/M. </a:t>
            </a:r>
            <a:r>
              <a:rPr lang="en-US" sz="1200" dirty="0" err="1">
                <a:solidFill>
                  <a:srgbClr val="FFFFFF"/>
                </a:solidFill>
              </a:rPr>
              <a:t>McCaughrean</a:t>
            </a:r>
            <a:r>
              <a:rPr lang="en-US" sz="1200" dirty="0">
                <a:solidFill>
                  <a:srgbClr val="FFFFFF"/>
                </a:solidFill>
              </a:rPr>
              <a:t> &amp; M. Anderson (AIP)</a:t>
            </a:r>
          </a:p>
          <a:p>
            <a:r>
              <a:rPr lang="en-US" sz="1200" dirty="0" smtClean="0">
                <a:solidFill>
                  <a:srgbClr val="FFFFFF"/>
                </a:solidFill>
              </a:rPr>
              <a:t>  MIR: ESA</a:t>
            </a:r>
            <a:r>
              <a:rPr lang="en-US" sz="1200" dirty="0">
                <a:solidFill>
                  <a:srgbClr val="FFFFFF"/>
                </a:solidFill>
              </a:rPr>
              <a:t>/Herschel/PACS/SPIRE/Hill, </a:t>
            </a:r>
            <a:r>
              <a:rPr lang="en-US" sz="1200" dirty="0" err="1">
                <a:solidFill>
                  <a:srgbClr val="FFFFFF"/>
                </a:solidFill>
              </a:rPr>
              <a:t>Motte</a:t>
            </a:r>
            <a:r>
              <a:rPr lang="en-US" sz="1200" dirty="0">
                <a:solidFill>
                  <a:srgbClr val="FFFFFF"/>
                </a:solidFill>
              </a:rPr>
              <a:t>, HOBYS Key </a:t>
            </a:r>
            <a:r>
              <a:rPr lang="en-US" sz="1200" dirty="0" err="1">
                <a:solidFill>
                  <a:srgbClr val="FFFFFF"/>
                </a:solidFill>
              </a:rPr>
              <a:t>Programme</a:t>
            </a:r>
            <a:r>
              <a:rPr lang="en-US" sz="1200" dirty="0">
                <a:solidFill>
                  <a:srgbClr val="FFFFFF"/>
                </a:solidFill>
              </a:rPr>
              <a:t> Consortium</a:t>
            </a:r>
            <a:endParaRPr lang="en-US" sz="1200" dirty="0">
              <a:solidFill>
                <a:srgbClr val="FFFFFF"/>
              </a:solidFill>
              <a:latin typeface="Garamond"/>
              <a:cs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34381119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Non-magnetized star formation</a:t>
            </a:r>
            <a:endParaRPr lang="en-US" dirty="0"/>
          </a:p>
        </p:txBody>
      </p:sp>
      <p:pic>
        <p:nvPicPr>
          <p:cNvPr id="5" name="Picture 4" descr="star_formation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320"/>
          <a:stretch/>
        </p:blipFill>
        <p:spPr>
          <a:xfrm>
            <a:off x="3097042" y="2641600"/>
            <a:ext cx="5919958" cy="1968500"/>
          </a:xfrm>
          <a:prstGeom prst="rect">
            <a:avLst/>
          </a:prstGeom>
        </p:spPr>
      </p:pic>
      <p:sp>
        <p:nvSpPr>
          <p:cNvPr id="7" name="TextBox 4"/>
          <p:cNvSpPr txBox="1">
            <a:spLocks noChangeArrowheads="1"/>
          </p:cNvSpPr>
          <p:nvPr/>
        </p:nvSpPr>
        <p:spPr bwMode="auto">
          <a:xfrm>
            <a:off x="7094513" y="5218382"/>
            <a:ext cx="1986346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1200" dirty="0" smtClean="0">
                <a:solidFill>
                  <a:srgbClr val="000000"/>
                </a:solidFill>
                <a:latin typeface="Garamond"/>
                <a:cs typeface="Garamond"/>
              </a:rPr>
              <a:t>Credit: Spitzer Science Center</a:t>
            </a:r>
            <a:endParaRPr lang="en-US" sz="1200" dirty="0">
              <a:solidFill>
                <a:srgbClr val="000000"/>
              </a:solidFill>
              <a:latin typeface="Garamond"/>
              <a:cs typeface="Garamond"/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3363742" y="2276038"/>
            <a:ext cx="1462258" cy="2933363"/>
            <a:chOff x="3363742" y="2276038"/>
            <a:chExt cx="1462258" cy="2933363"/>
          </a:xfrm>
        </p:grpSpPr>
        <p:grpSp>
          <p:nvGrpSpPr>
            <p:cNvPr id="19" name="Group 18"/>
            <p:cNvGrpSpPr/>
            <p:nvPr/>
          </p:nvGrpSpPr>
          <p:grpSpPr>
            <a:xfrm>
              <a:off x="3378200" y="4799568"/>
              <a:ext cx="1358900" cy="409833"/>
              <a:chOff x="3378200" y="4799568"/>
              <a:chExt cx="1358900" cy="409833"/>
            </a:xfrm>
          </p:grpSpPr>
          <p:cxnSp>
            <p:nvCxnSpPr>
              <p:cNvPr id="14" name="Straight Connector 13"/>
              <p:cNvCxnSpPr/>
              <p:nvPr/>
            </p:nvCxnSpPr>
            <p:spPr>
              <a:xfrm flipH="1">
                <a:off x="3378200" y="4799568"/>
                <a:ext cx="1358900" cy="0"/>
              </a:xfrm>
              <a:prstGeom prst="line">
                <a:avLst/>
              </a:prstGeom>
              <a:ln w="57150" cmpd="sng">
                <a:solidFill>
                  <a:srgbClr val="FF6600"/>
                </a:solidFill>
                <a:headEnd type="oval" w="sm" len="sm"/>
                <a:tailEnd type="oval" w="sm" len="sm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TextBox 14"/>
              <p:cNvSpPr txBox="1"/>
              <p:nvPr/>
            </p:nvSpPr>
            <p:spPr>
              <a:xfrm>
                <a:off x="3401842" y="4840069"/>
                <a:ext cx="1168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 smtClean="0"/>
                  <a:t>~1 pc</a:t>
                </a:r>
                <a:endParaRPr lang="en-US" b="1" dirty="0"/>
              </a:p>
            </p:txBody>
          </p:sp>
        </p:grpSp>
        <p:sp>
          <p:nvSpPr>
            <p:cNvPr id="18" name="TextBox 17"/>
            <p:cNvSpPr txBox="1"/>
            <p:nvPr/>
          </p:nvSpPr>
          <p:spPr>
            <a:xfrm>
              <a:off x="3363742" y="2276038"/>
              <a:ext cx="14622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/>
                <a:t>Dark cloud</a:t>
              </a:r>
              <a:endParaRPr lang="en-US" b="1" dirty="0"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5383042" y="2272268"/>
            <a:ext cx="1462258" cy="2937133"/>
            <a:chOff x="5383042" y="2272268"/>
            <a:chExt cx="1462258" cy="2937133"/>
          </a:xfrm>
        </p:grpSpPr>
        <p:grpSp>
          <p:nvGrpSpPr>
            <p:cNvPr id="20" name="Group 19"/>
            <p:cNvGrpSpPr/>
            <p:nvPr/>
          </p:nvGrpSpPr>
          <p:grpSpPr>
            <a:xfrm>
              <a:off x="5384800" y="4799568"/>
              <a:ext cx="1358900" cy="409833"/>
              <a:chOff x="3378200" y="4799568"/>
              <a:chExt cx="1358900" cy="409833"/>
            </a:xfrm>
          </p:grpSpPr>
          <p:cxnSp>
            <p:nvCxnSpPr>
              <p:cNvPr id="21" name="Straight Connector 20"/>
              <p:cNvCxnSpPr/>
              <p:nvPr/>
            </p:nvCxnSpPr>
            <p:spPr>
              <a:xfrm flipH="1">
                <a:off x="3378200" y="4799568"/>
                <a:ext cx="1358900" cy="0"/>
              </a:xfrm>
              <a:prstGeom prst="line">
                <a:avLst/>
              </a:prstGeom>
              <a:ln w="57150" cmpd="sng">
                <a:solidFill>
                  <a:srgbClr val="FF6600"/>
                </a:solidFill>
                <a:headEnd type="oval" w="sm" len="sm"/>
                <a:tailEnd type="oval" w="sm" len="sm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TextBox 21"/>
              <p:cNvSpPr txBox="1"/>
              <p:nvPr/>
            </p:nvSpPr>
            <p:spPr>
              <a:xfrm>
                <a:off x="3401842" y="4840069"/>
                <a:ext cx="1168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 smtClean="0"/>
                  <a:t>  ~0.1 pc</a:t>
                </a:r>
                <a:endParaRPr lang="en-US" b="1" dirty="0"/>
              </a:p>
            </p:txBody>
          </p:sp>
        </p:grpSp>
        <p:sp>
          <p:nvSpPr>
            <p:cNvPr id="26" name="TextBox 25"/>
            <p:cNvSpPr txBox="1"/>
            <p:nvPr/>
          </p:nvSpPr>
          <p:spPr>
            <a:xfrm>
              <a:off x="5383042" y="2272268"/>
              <a:ext cx="14622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/>
                <a:t>Dense core</a:t>
              </a:r>
              <a:endParaRPr lang="en-US" b="1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7327900" y="2271236"/>
            <a:ext cx="1462258" cy="2938165"/>
            <a:chOff x="7327900" y="2271236"/>
            <a:chExt cx="1462258" cy="2938165"/>
          </a:xfrm>
        </p:grpSpPr>
        <p:grpSp>
          <p:nvGrpSpPr>
            <p:cNvPr id="23" name="Group 22"/>
            <p:cNvGrpSpPr/>
            <p:nvPr/>
          </p:nvGrpSpPr>
          <p:grpSpPr>
            <a:xfrm>
              <a:off x="7327900" y="4799568"/>
              <a:ext cx="1358900" cy="409833"/>
              <a:chOff x="3378200" y="4799568"/>
              <a:chExt cx="1358900" cy="409833"/>
            </a:xfrm>
          </p:grpSpPr>
          <p:cxnSp>
            <p:nvCxnSpPr>
              <p:cNvPr id="24" name="Straight Connector 23"/>
              <p:cNvCxnSpPr/>
              <p:nvPr/>
            </p:nvCxnSpPr>
            <p:spPr>
              <a:xfrm flipH="1">
                <a:off x="3378200" y="4799568"/>
                <a:ext cx="1358900" cy="0"/>
              </a:xfrm>
              <a:prstGeom prst="line">
                <a:avLst/>
              </a:prstGeom>
              <a:ln w="57150" cmpd="sng">
                <a:solidFill>
                  <a:srgbClr val="FF6600"/>
                </a:solidFill>
                <a:headEnd type="oval" w="sm" len="sm"/>
                <a:tailEnd type="oval" w="sm" len="sm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TextBox 24"/>
              <p:cNvSpPr txBox="1"/>
              <p:nvPr/>
            </p:nvSpPr>
            <p:spPr>
              <a:xfrm>
                <a:off x="3401842" y="4840069"/>
                <a:ext cx="1168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 smtClean="0"/>
                  <a:t> ~0.01 pc</a:t>
                </a:r>
                <a:endParaRPr lang="en-US" b="1" dirty="0"/>
              </a:p>
            </p:txBody>
          </p:sp>
        </p:grpSp>
        <p:sp>
          <p:nvSpPr>
            <p:cNvPr id="27" name="TextBox 26"/>
            <p:cNvSpPr txBox="1"/>
            <p:nvPr/>
          </p:nvSpPr>
          <p:spPr>
            <a:xfrm>
              <a:off x="7327900" y="2271236"/>
              <a:ext cx="14622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err="1" smtClean="0"/>
                <a:t>Protostar</a:t>
              </a:r>
              <a:endParaRPr lang="en-US" b="1" dirty="0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457200" y="1377957"/>
            <a:ext cx="3263900" cy="4876800"/>
            <a:chOff x="457200" y="1674281"/>
            <a:chExt cx="3263900" cy="4876800"/>
          </a:xfrm>
        </p:grpSpPr>
        <p:sp>
          <p:nvSpPr>
            <p:cNvPr id="8" name="Content Placeholder 2"/>
            <p:cNvSpPr txBox="1">
              <a:spLocks/>
            </p:cNvSpPr>
            <p:nvPr/>
          </p:nvSpPr>
          <p:spPr>
            <a:xfrm>
              <a:off x="457200" y="1674281"/>
              <a:ext cx="3263900" cy="487680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182880" indent="-182880" algn="l" defTabSz="914400" rtl="0" eaLnBrk="1" latinLnBrk="0" hangingPunct="1">
                <a:spcBef>
                  <a:spcPct val="20000"/>
                </a:spcBef>
                <a:buClr>
                  <a:schemeClr val="accent1"/>
                </a:buClr>
                <a:buSzPct val="85000"/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-182880" algn="l" defTabSz="914400" rtl="0" eaLnBrk="1" latinLnBrk="0" hangingPunct="1">
                <a:spcBef>
                  <a:spcPct val="20000"/>
                </a:spcBef>
                <a:buClr>
                  <a:schemeClr val="accent1"/>
                </a:buClr>
                <a:buSzPct val="85000"/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31520" indent="-182880" algn="l" defTabSz="914400" rtl="0" eaLnBrk="1" latinLnBrk="0" hangingPunct="1">
                <a:spcBef>
                  <a:spcPct val="20000"/>
                </a:spcBef>
                <a:buClr>
                  <a:schemeClr val="accent1"/>
                </a:buClr>
                <a:buSzPct val="90000"/>
                <a:buFont typeface="Arial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05840" indent="-182880" algn="l" defTabSz="914400" rtl="0" eaLnBrk="1" latinLnBrk="0" hangingPunct="1">
                <a:spcBef>
                  <a:spcPct val="20000"/>
                </a:spcBef>
                <a:buClr>
                  <a:schemeClr val="accent1"/>
                </a:buClr>
                <a:buFont typeface="Arial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188720" indent="-137160" algn="l" defTabSz="914400" rtl="0" eaLnBrk="1" latinLnBrk="0" hangingPunct="1">
                <a:spcBef>
                  <a:spcPct val="20000"/>
                </a:spcBef>
                <a:buClr>
                  <a:schemeClr val="accent1"/>
                </a:buClr>
                <a:buSzPct val="100000"/>
                <a:buFont typeface="Arial" pitchFamily="34" charset="0"/>
                <a:buChar char="•"/>
                <a:defRPr sz="14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371600" indent="-182880" algn="l" defTabSz="914400" rtl="0" eaLnBrk="1" latinLnBrk="0" hangingPunct="1">
                <a:spcBef>
                  <a:spcPct val="20000"/>
                </a:spcBef>
                <a:buClr>
                  <a:schemeClr val="accent1"/>
                </a:buClr>
                <a:buFont typeface="Arial" pitchFamily="34" charset="0"/>
                <a:buChar char="•"/>
                <a:defRPr sz="1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554480" indent="-182880" algn="l" defTabSz="914400" rtl="0" eaLnBrk="1" latinLnBrk="0" hangingPunct="1">
                <a:spcBef>
                  <a:spcPct val="20000"/>
                </a:spcBef>
                <a:buClr>
                  <a:schemeClr val="accent1"/>
                </a:buClr>
                <a:buFont typeface="Arial" pitchFamily="34" charset="0"/>
                <a:buChar char="•"/>
                <a:defRPr sz="1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737360" indent="-182880" algn="l" defTabSz="914400" rtl="0" eaLnBrk="1" latinLnBrk="0" hangingPunct="1">
                <a:spcBef>
                  <a:spcPct val="20000"/>
                </a:spcBef>
                <a:buClr>
                  <a:schemeClr val="accent1"/>
                </a:buClr>
                <a:buFont typeface="Arial" pitchFamily="34" charset="0"/>
                <a:buChar char="•"/>
                <a:defRPr sz="1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920240" indent="-182880" algn="l" defTabSz="914400" rtl="0" eaLnBrk="1" latinLnBrk="0" hangingPunct="1">
                <a:spcBef>
                  <a:spcPct val="20000"/>
                </a:spcBef>
                <a:buClr>
                  <a:schemeClr val="accent1"/>
                </a:buClr>
                <a:buFont typeface="Arial" pitchFamily="34" charset="0"/>
                <a:buChar char="•"/>
                <a:defRPr sz="1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b="1" dirty="0" smtClean="0"/>
                <a:t>Pulling in:</a:t>
              </a:r>
            </a:p>
            <a:p>
              <a:pPr lvl="1"/>
              <a:r>
                <a:rPr lang="en-US" dirty="0" smtClean="0"/>
                <a:t>Gravity</a:t>
              </a:r>
            </a:p>
            <a:p>
              <a:pPr lvl="1"/>
              <a:endParaRPr lang="en-US" dirty="0" smtClean="0"/>
            </a:p>
            <a:p>
              <a:r>
                <a:rPr lang="en-US" b="1" dirty="0" smtClean="0"/>
                <a:t>Pushing out:</a:t>
              </a:r>
            </a:p>
            <a:p>
              <a:pPr lvl="1"/>
              <a:r>
                <a:rPr lang="en-US" dirty="0" smtClean="0"/>
                <a:t>Turbulent pressure</a:t>
              </a:r>
            </a:p>
            <a:p>
              <a:pPr lvl="1"/>
              <a:r>
                <a:rPr lang="en-US" dirty="0" smtClean="0"/>
                <a:t>Thermal pressure</a:t>
              </a:r>
            </a:p>
            <a:p>
              <a:pPr lvl="1"/>
              <a:r>
                <a:rPr lang="en-US" dirty="0" smtClean="0"/>
                <a:t>Rotational support</a:t>
              </a:r>
            </a:p>
            <a:p>
              <a:pPr lvl="1"/>
              <a:endParaRPr lang="en-US" dirty="0"/>
            </a:p>
            <a:p>
              <a:r>
                <a:rPr lang="en-US" b="1" dirty="0" smtClean="0"/>
                <a:t>Note:</a:t>
              </a:r>
            </a:p>
          </p:txBody>
        </p:sp>
        <p:pic>
          <p:nvPicPr>
            <p:cNvPr id="31" name="Picture 30" descr="latex-image-1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3600" y="5270154"/>
              <a:ext cx="2042942" cy="383052"/>
            </a:xfrm>
            <a:prstGeom prst="rect">
              <a:avLst/>
            </a:prstGeom>
          </p:spPr>
        </p:pic>
        <p:pic>
          <p:nvPicPr>
            <p:cNvPr id="32" name="Picture 31" descr="latex-image-1.pd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3600" y="5844056"/>
              <a:ext cx="1947179" cy="3298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010005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Non-</a:t>
            </a:r>
            <a:r>
              <a:rPr lang="en-US" dirty="0" smtClean="0"/>
              <a:t>magnetized star formation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263900" cy="4876800"/>
          </a:xfrm>
        </p:spPr>
        <p:txBody>
          <a:bodyPr/>
          <a:lstStyle/>
          <a:p>
            <a:r>
              <a:rPr lang="en-US" b="1" dirty="0" smtClean="0"/>
              <a:t>Pulling in:</a:t>
            </a:r>
          </a:p>
          <a:p>
            <a:pPr lvl="1"/>
            <a:r>
              <a:rPr lang="en-US" dirty="0" smtClean="0"/>
              <a:t>Gravity</a:t>
            </a:r>
          </a:p>
          <a:p>
            <a:pPr lvl="1"/>
            <a:endParaRPr lang="en-US" dirty="0"/>
          </a:p>
          <a:p>
            <a:r>
              <a:rPr lang="en-US" b="1" dirty="0" smtClean="0"/>
              <a:t>Pushing out:</a:t>
            </a: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Turbulent pressure</a:t>
            </a: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Thermal pressure</a:t>
            </a: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Rotational support</a:t>
            </a:r>
          </a:p>
          <a:p>
            <a:pPr lvl="1"/>
            <a:r>
              <a:rPr lang="en-US" b="1" dirty="0" smtClean="0"/>
              <a:t>Magnetic pressure</a:t>
            </a:r>
            <a:endParaRPr lang="en-US" b="1" dirty="0"/>
          </a:p>
        </p:txBody>
      </p:sp>
      <p:sp>
        <p:nvSpPr>
          <p:cNvPr id="4" name="Frame 3"/>
          <p:cNvSpPr/>
          <p:nvPr/>
        </p:nvSpPr>
        <p:spPr>
          <a:xfrm>
            <a:off x="956360" y="4318000"/>
            <a:ext cx="2078940" cy="431800"/>
          </a:xfrm>
          <a:prstGeom prst="frame">
            <a:avLst>
              <a:gd name="adj1" fmla="val 6557"/>
            </a:avLst>
          </a:prstGeom>
          <a:solidFill>
            <a:srgbClr val="0000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4187825" y="2495550"/>
            <a:ext cx="4514850" cy="2571750"/>
            <a:chOff x="4406900" y="4171950"/>
            <a:chExt cx="4514850" cy="2571750"/>
          </a:xfrm>
        </p:grpSpPr>
        <p:pic>
          <p:nvPicPr>
            <p:cNvPr id="7" name="Picture 6" descr="latex-image-1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6900" y="4171950"/>
              <a:ext cx="1917700" cy="1079500"/>
            </a:xfrm>
            <a:prstGeom prst="rect">
              <a:avLst/>
            </a:prstGeom>
          </p:spPr>
        </p:pic>
        <p:pic>
          <p:nvPicPr>
            <p:cNvPr id="8" name="Picture 7" descr="latex-image-1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6900" y="5664200"/>
              <a:ext cx="1917700" cy="1079500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6635750" y="4325719"/>
              <a:ext cx="22860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“Subcritical” </a:t>
              </a:r>
            </a:p>
            <a:p>
              <a:pPr algn="ctr"/>
              <a:r>
                <a:rPr lang="en-US" dirty="0" smtClean="0"/>
                <a:t>(</a:t>
              </a:r>
              <a:r>
                <a:rPr lang="en-US" b="1" dirty="0" smtClean="0"/>
                <a:t>WILL</a:t>
              </a:r>
              <a:r>
                <a:rPr lang="en-US" dirty="0" smtClean="0"/>
                <a:t> </a:t>
              </a:r>
              <a:r>
                <a:rPr lang="en-US" b="1" dirty="0" smtClean="0"/>
                <a:t>NOT</a:t>
              </a:r>
              <a:r>
                <a:rPr lang="en-US" dirty="0" smtClean="0"/>
                <a:t> collapse)</a:t>
              </a:r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854825" y="5810250"/>
              <a:ext cx="18478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“Supercritical” </a:t>
              </a:r>
            </a:p>
            <a:p>
              <a:pPr algn="ctr"/>
              <a:r>
                <a:rPr lang="en-US" dirty="0" smtClean="0"/>
                <a:t>(</a:t>
              </a:r>
              <a:r>
                <a:rPr lang="en-US" b="1" dirty="0" smtClean="0"/>
                <a:t>WILL</a:t>
              </a:r>
              <a:r>
                <a:rPr lang="en-US" dirty="0" smtClean="0"/>
                <a:t> collapse)</a:t>
              </a:r>
              <a:endParaRPr lang="en-US" dirty="0"/>
            </a:p>
          </p:txBody>
        </p:sp>
      </p:grpSp>
      <p:sp>
        <p:nvSpPr>
          <p:cNvPr id="9" name="Content Placeholder 2"/>
          <p:cNvSpPr txBox="1">
            <a:spLocks/>
          </p:cNvSpPr>
          <p:nvPr/>
        </p:nvSpPr>
        <p:spPr>
          <a:xfrm>
            <a:off x="3956050" y="1600760"/>
            <a:ext cx="4914900" cy="5853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/>
              <a:t>Will the cloud collapse?</a:t>
            </a:r>
          </a:p>
        </p:txBody>
      </p:sp>
    </p:spTree>
    <p:extLst>
      <p:ext uri="{BB962C8B-B14F-4D97-AF65-F5344CB8AC3E}">
        <p14:creationId xmlns:p14="http://schemas.microsoft.com/office/powerpoint/2010/main" val="9799240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Davids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9628" y="1092204"/>
            <a:ext cx="4849385" cy="49276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4000"/>
            <a:ext cx="8229600" cy="990600"/>
          </a:xfrm>
        </p:spPr>
        <p:txBody>
          <a:bodyPr/>
          <a:lstStyle/>
          <a:p>
            <a:r>
              <a:rPr lang="en-US" dirty="0" smtClean="0"/>
              <a:t>Star formation…with B-fields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203950" y="5372105"/>
            <a:ext cx="1765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dirty="0" smtClean="0">
                <a:solidFill>
                  <a:srgbClr val="000000"/>
                </a:solidFill>
                <a:latin typeface="Garamond"/>
                <a:cs typeface="Garamond"/>
              </a:rPr>
              <a:t>Davidson+ 2011</a:t>
            </a:r>
            <a:endParaRPr lang="en-US" dirty="0">
              <a:solidFill>
                <a:srgbClr val="000000"/>
              </a:solidFill>
              <a:latin typeface="Garamond"/>
              <a:cs typeface="Garamond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167261" y="1549404"/>
            <a:ext cx="2002367" cy="4089400"/>
            <a:chOff x="167261" y="1549404"/>
            <a:chExt cx="2002367" cy="4089400"/>
          </a:xfrm>
        </p:grpSpPr>
        <p:cxnSp>
          <p:nvCxnSpPr>
            <p:cNvPr id="4" name="Straight Connector 3"/>
            <p:cNvCxnSpPr/>
            <p:nvPr/>
          </p:nvCxnSpPr>
          <p:spPr>
            <a:xfrm flipH="1">
              <a:off x="2057399" y="1549404"/>
              <a:ext cx="12700" cy="4089400"/>
            </a:xfrm>
            <a:prstGeom prst="line">
              <a:avLst/>
            </a:prstGeom>
            <a:ln w="57150" cmpd="sng">
              <a:solidFill>
                <a:srgbClr val="FF6600"/>
              </a:solidFill>
              <a:headEnd type="oval" w="sm" len="sm"/>
              <a:tailEnd type="oval" w="sm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167261" y="1600204"/>
              <a:ext cx="2002367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b="1" dirty="0" smtClean="0"/>
                <a:t>Dense core</a:t>
              </a:r>
            </a:p>
            <a:p>
              <a:pPr algn="ctr"/>
              <a:r>
                <a:rPr lang="en-US" sz="2200" b="1" dirty="0" smtClean="0"/>
                <a:t>10</a:t>
              </a:r>
              <a:r>
                <a:rPr lang="en-US" sz="2200" b="1" baseline="30000" dirty="0" smtClean="0"/>
                <a:t>4</a:t>
              </a:r>
              <a:r>
                <a:rPr lang="en-US" sz="2200" b="1" dirty="0" smtClean="0"/>
                <a:t> AU</a:t>
              </a:r>
            </a:p>
            <a:p>
              <a:pPr algn="ctr"/>
              <a:r>
                <a:rPr lang="en-US" sz="2200" b="1" dirty="0" smtClean="0"/>
                <a:t>(~0.1 pc)</a:t>
              </a:r>
              <a:endParaRPr lang="en-US" sz="2200" b="1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4419598" y="1318571"/>
            <a:ext cx="4385735" cy="2046933"/>
            <a:chOff x="4419598" y="1318571"/>
            <a:chExt cx="4385735" cy="2046933"/>
          </a:xfrm>
        </p:grpSpPr>
        <p:cxnSp>
          <p:nvCxnSpPr>
            <p:cNvPr id="14" name="Straight Connector 13"/>
            <p:cNvCxnSpPr/>
            <p:nvPr/>
          </p:nvCxnSpPr>
          <p:spPr>
            <a:xfrm flipH="1">
              <a:off x="4419598" y="3365504"/>
              <a:ext cx="279402" cy="0"/>
            </a:xfrm>
            <a:prstGeom prst="line">
              <a:avLst/>
            </a:prstGeom>
            <a:ln w="57150" cmpd="sng">
              <a:solidFill>
                <a:srgbClr val="FF6600"/>
              </a:solidFill>
              <a:headEnd type="oval" w="sm" len="sm"/>
              <a:tailEnd type="oval" w="sm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6466417" y="1318571"/>
              <a:ext cx="233891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err="1" smtClean="0"/>
                <a:t>Keplerian</a:t>
              </a:r>
              <a:r>
                <a:rPr lang="en-US" sz="2400" b="1" dirty="0" smtClean="0"/>
                <a:t> disk</a:t>
              </a:r>
            </a:p>
            <a:p>
              <a:pPr algn="ctr"/>
              <a:r>
                <a:rPr lang="en-US" sz="2400" b="1" dirty="0" smtClean="0"/>
                <a:t>100 AU</a:t>
              </a:r>
              <a:endParaRPr lang="en-US" sz="2400" b="1" dirty="0"/>
            </a:p>
          </p:txBody>
        </p:sp>
        <p:cxnSp>
          <p:nvCxnSpPr>
            <p:cNvPr id="11" name="Straight Connector 10"/>
            <p:cNvCxnSpPr/>
            <p:nvPr/>
          </p:nvCxnSpPr>
          <p:spPr>
            <a:xfrm flipH="1">
              <a:off x="4603753" y="2032000"/>
              <a:ext cx="2415260" cy="1269999"/>
            </a:xfrm>
            <a:prstGeom prst="line">
              <a:avLst/>
            </a:prstGeom>
            <a:ln w="19050" cmpd="sng">
              <a:solidFill>
                <a:schemeClr val="tx1"/>
              </a:solidFill>
              <a:headEnd type="none" w="sm" len="sm"/>
              <a:tailEnd type="stealth" w="lg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4063999" y="3134671"/>
            <a:ext cx="4836584" cy="1005533"/>
            <a:chOff x="4063999" y="3134671"/>
            <a:chExt cx="4836584" cy="1005533"/>
          </a:xfrm>
        </p:grpSpPr>
        <p:cxnSp>
          <p:nvCxnSpPr>
            <p:cNvPr id="12" name="Straight Connector 11"/>
            <p:cNvCxnSpPr/>
            <p:nvPr/>
          </p:nvCxnSpPr>
          <p:spPr>
            <a:xfrm flipH="1">
              <a:off x="4063999" y="3517904"/>
              <a:ext cx="1282701" cy="622300"/>
            </a:xfrm>
            <a:prstGeom prst="line">
              <a:avLst/>
            </a:prstGeom>
            <a:ln w="57150" cmpd="sng">
              <a:solidFill>
                <a:srgbClr val="FF6600"/>
              </a:solidFill>
              <a:headEnd type="oval" w="sm" len="sm"/>
              <a:tailEnd type="oval" w="sm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6790222" y="3134671"/>
              <a:ext cx="211036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smtClean="0"/>
                <a:t>“</a:t>
              </a:r>
              <a:r>
                <a:rPr lang="en-US" sz="2400" b="1" dirty="0" err="1" smtClean="0"/>
                <a:t>Pseudodisk</a:t>
              </a:r>
              <a:r>
                <a:rPr lang="en-US" sz="2400" b="1" dirty="0" smtClean="0"/>
                <a:t>”</a:t>
              </a:r>
            </a:p>
            <a:p>
              <a:pPr algn="ctr"/>
              <a:r>
                <a:rPr lang="en-US" sz="2400" b="1" dirty="0" smtClean="0"/>
                <a:t>1,000 AU</a:t>
              </a:r>
              <a:endParaRPr lang="en-US" sz="2400" b="1" dirty="0"/>
            </a:p>
          </p:txBody>
        </p:sp>
        <p:cxnSp>
          <p:nvCxnSpPr>
            <p:cNvPr id="15" name="Straight Connector 14"/>
            <p:cNvCxnSpPr/>
            <p:nvPr/>
          </p:nvCxnSpPr>
          <p:spPr>
            <a:xfrm flipH="1" flipV="1">
              <a:off x="5080000" y="3365504"/>
              <a:ext cx="2091413" cy="285747"/>
            </a:xfrm>
            <a:prstGeom prst="line">
              <a:avLst/>
            </a:prstGeom>
            <a:ln w="19050" cmpd="sng">
              <a:solidFill>
                <a:schemeClr val="tx1"/>
              </a:solidFill>
              <a:headEnd type="none" w="sm" len="sm"/>
              <a:tailEnd type="stealth" w="lg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itle 1"/>
          <p:cNvSpPr txBox="1">
            <a:spLocks/>
          </p:cNvSpPr>
          <p:nvPr/>
        </p:nvSpPr>
        <p:spPr>
          <a:xfrm>
            <a:off x="0" y="5549902"/>
            <a:ext cx="9144000" cy="11303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000" b="1" dirty="0" smtClean="0"/>
              <a:t>How do B-fields behave on different scales?</a:t>
            </a:r>
            <a:endParaRPr lang="en-US" sz="3000" b="1" dirty="0"/>
          </a:p>
        </p:txBody>
      </p:sp>
    </p:spTree>
    <p:extLst>
      <p:ext uri="{BB962C8B-B14F-4D97-AF65-F5344CB8AC3E}">
        <p14:creationId xmlns:p14="http://schemas.microsoft.com/office/powerpoint/2010/main" val="429540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384425" y="-2109"/>
            <a:ext cx="6577013" cy="6616700"/>
            <a:chOff x="2384425" y="241300"/>
            <a:chExt cx="6577013" cy="6616700"/>
          </a:xfrm>
        </p:grpSpPr>
        <p:pic>
          <p:nvPicPr>
            <p:cNvPr id="50177" name="Picture 2" descr="peyeyra_pg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544" t="34851" r="13544" b="38467"/>
            <a:stretch>
              <a:fillRect/>
            </a:stretch>
          </p:blipFill>
          <p:spPr bwMode="auto">
            <a:xfrm>
              <a:off x="2384425" y="241300"/>
              <a:ext cx="2733675" cy="1219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0178" name="Picture 3" descr="peyeyra_pg6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180" t="1459" r="1195" b="37662"/>
            <a:stretch>
              <a:fillRect/>
            </a:stretch>
          </p:blipFill>
          <p:spPr bwMode="auto">
            <a:xfrm>
              <a:off x="4419600" y="1446213"/>
              <a:ext cx="2806700" cy="27447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0179" name="Picture 4" descr="peyeyra_pg7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365" t="1471" b="43510"/>
            <a:stretch>
              <a:fillRect/>
            </a:stretch>
          </p:blipFill>
          <p:spPr bwMode="auto">
            <a:xfrm>
              <a:off x="6173788" y="4156075"/>
              <a:ext cx="2787650" cy="2701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9" name="Title 1"/>
          <p:cNvSpPr txBox="1">
            <a:spLocks/>
          </p:cNvSpPr>
          <p:nvPr/>
        </p:nvSpPr>
        <p:spPr>
          <a:xfrm>
            <a:off x="5702300" y="80438"/>
            <a:ext cx="28194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D2533C"/>
                </a:solidFill>
                <a:effectLst/>
                <a:uLnTx/>
                <a:uFillTx/>
                <a:latin typeface="Garamond"/>
                <a:ea typeface="+mj-ea"/>
                <a:cs typeface="+mj-cs"/>
              </a:rPr>
              <a:t>Large-scale: ordered fields</a:t>
            </a:r>
            <a:endParaRPr kumimoji="0" lang="en-US" sz="4000" b="0" i="0" u="none" strike="noStrike" kern="1200" cap="none" spc="-100" normalizeH="0" baseline="0" noProof="0" dirty="0">
              <a:ln>
                <a:noFill/>
              </a:ln>
              <a:solidFill>
                <a:srgbClr val="D2533C"/>
              </a:solidFill>
              <a:effectLst/>
              <a:uLnTx/>
              <a:uFillTx/>
              <a:latin typeface="Garamond"/>
              <a:ea typeface="+mj-ea"/>
              <a:cs typeface="+mj-cs"/>
            </a:endParaRPr>
          </a:p>
        </p:txBody>
      </p:sp>
      <p:grpSp>
        <p:nvGrpSpPr>
          <p:cNvPr id="19" name="Group 18"/>
          <p:cNvGrpSpPr/>
          <p:nvPr/>
        </p:nvGrpSpPr>
        <p:grpSpPr>
          <a:xfrm rot="3150380">
            <a:off x="4995852" y="4692120"/>
            <a:ext cx="591148" cy="535624"/>
            <a:chOff x="6985000" y="4734876"/>
            <a:chExt cx="591148" cy="535624"/>
          </a:xfrm>
        </p:grpSpPr>
        <p:cxnSp>
          <p:nvCxnSpPr>
            <p:cNvPr id="21" name="Straight Arrow Connector 20"/>
            <p:cNvCxnSpPr/>
            <p:nvPr/>
          </p:nvCxnSpPr>
          <p:spPr>
            <a:xfrm flipV="1">
              <a:off x="6985000" y="4832350"/>
              <a:ext cx="0" cy="438150"/>
            </a:xfrm>
            <a:prstGeom prst="straightConnector1">
              <a:avLst/>
            </a:prstGeom>
            <a:ln w="28575" cmpd="sng">
              <a:solidFill>
                <a:schemeClr val="tx1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7023976" y="4734876"/>
              <a:ext cx="5521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/>
                <a:t>E,B</a:t>
              </a:r>
              <a:endParaRPr lang="en-US" sz="1600" b="1" dirty="0"/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76200" y="1389000"/>
            <a:ext cx="4635500" cy="4750446"/>
            <a:chOff x="76200" y="1844069"/>
            <a:chExt cx="4635500" cy="4750446"/>
          </a:xfrm>
        </p:grpSpPr>
        <p:pic>
          <p:nvPicPr>
            <p:cNvPr id="50180" name="Picture 5" descr="peyeyra_pg2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616" r="52248" b="62622"/>
            <a:stretch>
              <a:fillRect/>
            </a:stretch>
          </p:blipFill>
          <p:spPr bwMode="auto">
            <a:xfrm>
              <a:off x="76200" y="2260600"/>
              <a:ext cx="4114800" cy="39735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TextBox 5"/>
            <p:cNvSpPr txBox="1"/>
            <p:nvPr/>
          </p:nvSpPr>
          <p:spPr>
            <a:xfrm>
              <a:off x="76200" y="6225183"/>
              <a:ext cx="37211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Garamond"/>
                  <a:cs typeface="Garamond"/>
                </a:rPr>
                <a:t>Pereyra</a:t>
              </a:r>
              <a:r>
                <a:rPr lang="en-US" dirty="0" smtClean="0">
                  <a:latin typeface="Garamond"/>
                  <a:cs typeface="Garamond"/>
                </a:rPr>
                <a:t> &amp; </a:t>
              </a:r>
              <a:r>
                <a:rPr lang="en-US" dirty="0" err="1" smtClean="0">
                  <a:latin typeface="Garamond"/>
                  <a:cs typeface="Garamond"/>
                </a:rPr>
                <a:t>Magalhães</a:t>
              </a:r>
              <a:r>
                <a:rPr lang="en-US" dirty="0" smtClean="0">
                  <a:latin typeface="Garamond"/>
                  <a:cs typeface="Garamond"/>
                </a:rPr>
                <a:t> 2004</a:t>
              </a: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>
              <a:off x="607763" y="5978071"/>
              <a:ext cx="3410880" cy="0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triangle" w="lg" len="med"/>
              <a:tailEnd type="triangle" w="lg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727516" y="5357011"/>
              <a:ext cx="1638655" cy="584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 smtClean="0">
                  <a:solidFill>
                    <a:srgbClr val="000000"/>
                  </a:solidFill>
                  <a:latin typeface="Garamond"/>
                  <a:cs typeface="Garamond"/>
                </a:rPr>
                <a:t>~10 pc</a:t>
              </a:r>
              <a:endParaRPr lang="en-US" sz="3200" b="1" dirty="0">
                <a:solidFill>
                  <a:srgbClr val="000000"/>
                </a:solidFill>
                <a:latin typeface="Garamond"/>
                <a:cs typeface="Garamond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990600" y="1844069"/>
              <a:ext cx="37211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err="1" smtClean="0">
                  <a:latin typeface="Garamond"/>
                  <a:cs typeface="Garamond"/>
                </a:rPr>
                <a:t>Musca</a:t>
              </a:r>
              <a:r>
                <a:rPr lang="en-US" sz="2400" dirty="0" smtClean="0">
                  <a:latin typeface="Garamond"/>
                  <a:cs typeface="Garamond"/>
                </a:rPr>
                <a:t> dark cloud</a:t>
              </a:r>
              <a:endParaRPr lang="en-US" sz="2400" dirty="0">
                <a:latin typeface="Garamond"/>
                <a:cs typeface="Garamon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130122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98972"/>
            <a:ext cx="9144000" cy="990600"/>
          </a:xfrm>
        </p:spPr>
        <p:txBody>
          <a:bodyPr>
            <a:noAutofit/>
          </a:bodyPr>
          <a:lstStyle/>
          <a:p>
            <a:pPr algn="ctr"/>
            <a:r>
              <a:rPr lang="en-US" sz="3200" dirty="0" smtClean="0"/>
              <a:t>Large </a:t>
            </a:r>
            <a:r>
              <a:rPr lang="en-US" sz="3200" dirty="0" smtClean="0">
                <a:sym typeface="Wingdings"/>
              </a:rPr>
              <a:t></a:t>
            </a:r>
            <a:r>
              <a:rPr lang="en-US" sz="3200" dirty="0" smtClean="0"/>
              <a:t> medium scale: consistent B-field in clouds &amp; cores</a:t>
            </a:r>
            <a:endParaRPr lang="en-US" sz="3200" dirty="0"/>
          </a:p>
        </p:txBody>
      </p:sp>
      <p:pic>
        <p:nvPicPr>
          <p:cNvPr id="4" name="Content Placeholder 3" descr="li_polarization.pdf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75" t="25094" r="5556" b="29376"/>
          <a:stretch/>
        </p:blipFill>
        <p:spPr>
          <a:xfrm>
            <a:off x="1193800" y="1214976"/>
            <a:ext cx="6781800" cy="4083039"/>
          </a:xfrm>
        </p:spPr>
      </p:pic>
      <p:sp>
        <p:nvSpPr>
          <p:cNvPr id="5" name="TextBox 4"/>
          <p:cNvSpPr txBox="1"/>
          <p:nvPr/>
        </p:nvSpPr>
        <p:spPr>
          <a:xfrm>
            <a:off x="7073900" y="5257346"/>
            <a:ext cx="1165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Li+ 2009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00100" y="5480112"/>
            <a:ext cx="2108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Sub-mm CSO data</a:t>
            </a:r>
          </a:p>
          <a:p>
            <a:r>
              <a:rPr lang="en-US" b="1" dirty="0" smtClean="0"/>
              <a:t>n ~ 10</a:t>
            </a:r>
            <a:r>
              <a:rPr lang="en-US" b="1" baseline="30000" dirty="0" smtClean="0"/>
              <a:t>5 </a:t>
            </a:r>
            <a:r>
              <a:rPr lang="en-US" b="1" dirty="0" smtClean="0"/>
              <a:t>cm</a:t>
            </a:r>
            <a:r>
              <a:rPr lang="en-US" b="1" baseline="30000" dirty="0" smtClean="0"/>
              <a:t>-3</a:t>
            </a:r>
            <a:endParaRPr lang="en-US" b="1" dirty="0" smtClean="0"/>
          </a:p>
          <a:p>
            <a:r>
              <a:rPr lang="en-US" b="1" dirty="0" smtClean="0"/>
              <a:t>L ~ 0.3 pc</a:t>
            </a:r>
            <a:endParaRPr 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5486400" y="5492812"/>
            <a:ext cx="14351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Optical data</a:t>
            </a:r>
          </a:p>
          <a:p>
            <a:r>
              <a:rPr lang="en-US" b="1" dirty="0" smtClean="0"/>
              <a:t>n ~ 1</a:t>
            </a:r>
            <a:r>
              <a:rPr lang="en-US" b="1" baseline="30000" dirty="0" smtClean="0"/>
              <a:t> </a:t>
            </a:r>
            <a:r>
              <a:rPr lang="en-US" b="1" dirty="0" smtClean="0"/>
              <a:t>cm</a:t>
            </a:r>
            <a:r>
              <a:rPr lang="en-US" b="1" baseline="30000" dirty="0" smtClean="0"/>
              <a:t>-3</a:t>
            </a:r>
            <a:endParaRPr lang="en-US" b="1" dirty="0" smtClean="0"/>
          </a:p>
          <a:p>
            <a:r>
              <a:rPr lang="en-US" b="1" dirty="0" smtClean="0"/>
              <a:t>L ~ 100 pc</a:t>
            </a:r>
            <a:endParaRPr lang="en-US" b="1" dirty="0"/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1498600" y="4999576"/>
            <a:ext cx="393700" cy="493236"/>
          </a:xfrm>
          <a:prstGeom prst="straightConnector1">
            <a:avLst/>
          </a:prstGeom>
          <a:ln w="28575" cmpd="sng"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 flipV="1">
            <a:off x="5372100" y="4732876"/>
            <a:ext cx="673100" cy="759936"/>
          </a:xfrm>
          <a:prstGeom prst="straightConnector1">
            <a:avLst/>
          </a:prstGeom>
          <a:ln w="28575" cmpd="sng">
            <a:gradFill flip="none" rotWithShape="1">
              <a:gsLst>
                <a:gs pos="0">
                  <a:schemeClr val="tx1"/>
                </a:gs>
                <a:gs pos="48000">
                  <a:srgbClr val="FFFFFF"/>
                </a:gs>
              </a:gsLst>
              <a:lin ang="0" scaled="1"/>
              <a:tileRect/>
            </a:gra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1447800" y="3467678"/>
            <a:ext cx="1930400" cy="5834"/>
          </a:xfrm>
          <a:prstGeom prst="straightConnector1">
            <a:avLst/>
          </a:prstGeom>
          <a:ln w="19050" cmpd="sng">
            <a:solidFill>
              <a:schemeClr val="bg1"/>
            </a:solidFill>
            <a:headEnd type="triangle" w="lg" len="med"/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352847" y="3441761"/>
            <a:ext cx="18599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FFFFFF"/>
                </a:solidFill>
                <a:latin typeface="Arial"/>
                <a:cs typeface="Arial"/>
              </a:rPr>
              <a:t>~0.3 pc</a:t>
            </a:r>
            <a:endParaRPr lang="en-US" sz="2000" b="1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1498600" y="2891376"/>
            <a:ext cx="304800" cy="2588736"/>
          </a:xfrm>
          <a:prstGeom prst="straightConnector1">
            <a:avLst/>
          </a:prstGeom>
          <a:ln w="28575" cmpd="sng"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3" name="Group 12"/>
          <p:cNvGrpSpPr/>
          <p:nvPr/>
        </p:nvGrpSpPr>
        <p:grpSpPr>
          <a:xfrm rot="1567991">
            <a:off x="6029009" y="4394267"/>
            <a:ext cx="828675" cy="859254"/>
            <a:chOff x="6664325" y="4735096"/>
            <a:chExt cx="828675" cy="859254"/>
          </a:xfrm>
        </p:grpSpPr>
        <p:cxnSp>
          <p:nvCxnSpPr>
            <p:cNvPr id="15" name="Straight Arrow Connector 14"/>
            <p:cNvCxnSpPr/>
            <p:nvPr/>
          </p:nvCxnSpPr>
          <p:spPr>
            <a:xfrm>
              <a:off x="6972300" y="5270500"/>
              <a:ext cx="508000" cy="0"/>
            </a:xfrm>
            <a:prstGeom prst="straightConnector1">
              <a:avLst/>
            </a:prstGeom>
            <a:ln w="28575" cmpd="sng">
              <a:solidFill>
                <a:schemeClr val="tx1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 flipV="1">
              <a:off x="6985000" y="4832350"/>
              <a:ext cx="0" cy="438150"/>
            </a:xfrm>
            <a:prstGeom prst="straightConnector1">
              <a:avLst/>
            </a:prstGeom>
            <a:ln w="28575" cmpd="sng">
              <a:solidFill>
                <a:schemeClr val="tx1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6664325" y="4735096"/>
              <a:ext cx="2667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/>
                <a:t>E</a:t>
              </a:r>
              <a:endParaRPr lang="en-US" sz="1600" b="1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7226300" y="5255796"/>
              <a:ext cx="2667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/>
                <a:t>B</a:t>
              </a:r>
              <a:endParaRPr lang="en-US" sz="1600" b="1" dirty="0"/>
            </a:p>
          </p:txBody>
        </p:sp>
      </p:grpSp>
      <p:grpSp>
        <p:nvGrpSpPr>
          <p:cNvPr id="20" name="Group 19"/>
          <p:cNvGrpSpPr/>
          <p:nvPr/>
        </p:nvGrpSpPr>
        <p:grpSpPr>
          <a:xfrm rot="17710348">
            <a:off x="3599285" y="1190918"/>
            <a:ext cx="591148" cy="535624"/>
            <a:chOff x="6985000" y="4734876"/>
            <a:chExt cx="591148" cy="535624"/>
          </a:xfrm>
        </p:grpSpPr>
        <p:cxnSp>
          <p:nvCxnSpPr>
            <p:cNvPr id="21" name="Straight Arrow Connector 20"/>
            <p:cNvCxnSpPr/>
            <p:nvPr/>
          </p:nvCxnSpPr>
          <p:spPr>
            <a:xfrm flipV="1">
              <a:off x="6985000" y="4832350"/>
              <a:ext cx="0" cy="438150"/>
            </a:xfrm>
            <a:prstGeom prst="straightConnector1">
              <a:avLst/>
            </a:prstGeom>
            <a:ln w="28575" cmpd="sng">
              <a:solidFill>
                <a:schemeClr val="bg1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7023976" y="4734876"/>
              <a:ext cx="5521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>
                  <a:solidFill>
                    <a:schemeClr val="bg1"/>
                  </a:solidFill>
                </a:rPr>
                <a:t>E,B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974298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BlackTie">
      <a:majorFont>
        <a:latin typeface="Garamond"/>
        <a:ea typeface=""/>
        <a:cs typeface=""/>
        <a:font script="Grek" typeface="Constantia"/>
        <a:font script="Cyrl" typeface="Constantia"/>
        <a:font script="Jpan" typeface="ＭＳ Ｐ明朝"/>
        <a:font script="Hang" typeface="궁서"/>
        <a:font script="Hans" typeface="仿宋"/>
        <a:font script="Hant" typeface="標楷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aramond"/>
        <a:ea typeface=""/>
        <a:cs typeface=""/>
        <a:font script="Grek" typeface="Constantia"/>
        <a:font script="Cyrl" typeface="Constantia"/>
        <a:font script="Jpan" typeface="ＭＳ Ｐ明朝"/>
        <a:font script="Hang" typeface="궁서"/>
        <a:font script="Hans" typeface="仿宋"/>
        <a:font script="Hant" typeface="標楷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6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1_Default Design">
  <a:themeElements>
    <a:clrScheme name="1_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1_Default Design">
      <a:majorFont>
        <a:latin typeface="Times New Roman"/>
        <a:ea typeface="ＭＳ Ｐゴシック"/>
        <a:cs typeface=""/>
      </a:majorFont>
      <a:minorFont>
        <a:latin typeface="Times New Roman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4400" b="1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 New Roman" charset="0"/>
            <a:ea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4400" b="1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 New Roman" charset="0"/>
            <a:ea typeface="ＭＳ Ｐゴシック" charset="0"/>
          </a:defRPr>
        </a:defPPr>
      </a:lstStyle>
    </a:lnDef>
  </a:objectDefaults>
  <a:extraClrSchemeLst>
    <a:extraClrScheme>
      <a:clrScheme name="1_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Clarity.thmx</Template>
  <TotalTime>16383</TotalTime>
  <Words>2770</Words>
  <Application>Microsoft Macintosh PowerPoint</Application>
  <PresentationFormat>On-screen Show (4:3)</PresentationFormat>
  <Paragraphs>401</Paragraphs>
  <Slides>32</Slides>
  <Notes>21</Notes>
  <HiddenSlides>0</HiddenSlides>
  <MMClips>0</MMClips>
  <ScaleCrop>false</ScaleCrop>
  <HeadingPairs>
    <vt:vector size="4" baseType="variant">
      <vt:variant>
        <vt:lpstr>Theme</vt:lpstr>
      </vt:variant>
      <vt:variant>
        <vt:i4>4</vt:i4>
      </vt:variant>
      <vt:variant>
        <vt:lpstr>Slide Titles</vt:lpstr>
      </vt:variant>
      <vt:variant>
        <vt:i4>32</vt:i4>
      </vt:variant>
    </vt:vector>
  </HeadingPairs>
  <TitlesOfParts>
    <vt:vector size="36" baseType="lpstr">
      <vt:lpstr>Clarity</vt:lpstr>
      <vt:lpstr>1_Office Theme</vt:lpstr>
      <vt:lpstr>6_Office Theme</vt:lpstr>
      <vt:lpstr>1_Default Design</vt:lpstr>
      <vt:lpstr>Are magnetic fields and outflows aligned in protostellar cores?</vt:lpstr>
      <vt:lpstr>Outline</vt:lpstr>
      <vt:lpstr>Outline</vt:lpstr>
      <vt:lpstr>Star formation…</vt:lpstr>
      <vt:lpstr>Non-magnetized star formation</vt:lpstr>
      <vt:lpstr>Non-magnetized star formation</vt:lpstr>
      <vt:lpstr>Star formation…with B-fields</vt:lpstr>
      <vt:lpstr>PowerPoint Presentation</vt:lpstr>
      <vt:lpstr>Large  medium scale: consistent B-field in clouds &amp; cores</vt:lpstr>
      <vt:lpstr>Large  medium scale:   Consistent B-fields</vt:lpstr>
      <vt:lpstr>Smaller-scale: still important?</vt:lpstr>
      <vt:lpstr>PowerPoint Presentation</vt:lpstr>
      <vt:lpstr>PowerPoint Presentation</vt:lpstr>
      <vt:lpstr>Outline</vt:lpstr>
      <vt:lpstr>CARMA Combine Array for Research in Millimeter-wave Astronomy      Consortium: Berkeley, Caltech, Illinois, Maryland, Chicago </vt:lpstr>
      <vt:lpstr>1 mm dual-polarization receivers</vt:lpstr>
      <vt:lpstr>TADPOL survey</vt:lpstr>
      <vt:lpstr>TADPOL collaboration</vt:lpstr>
      <vt:lpstr>Outline</vt:lpstr>
      <vt:lpstr>TADPOL results</vt:lpstr>
      <vt:lpstr>PowerPoint Presentation</vt:lpstr>
      <vt:lpstr>PowerPoint Presentation</vt:lpstr>
      <vt:lpstr>Outflow vs. B-field: distribution</vt:lpstr>
      <vt:lpstr>Discussion</vt:lpstr>
      <vt:lpstr>Scales, scales, scales</vt:lpstr>
      <vt:lpstr>Misalignment from largest to smallest scales</vt:lpstr>
      <vt:lpstr>Misalignment from smaller to smallest scales</vt:lpstr>
      <vt:lpstr>PowerPoint Presentation</vt:lpstr>
      <vt:lpstr>PowerPoint Presentation</vt:lpstr>
      <vt:lpstr>PowerPoint Presentation</vt:lpstr>
      <vt:lpstr>Conclusions</vt:lpstr>
      <vt:lpstr>Fin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Polarization in star forming regions</dc:title>
  <dc:creator>Charles Hull</dc:creator>
  <cp:lastModifiedBy>Charles Hull</cp:lastModifiedBy>
  <cp:revision>964</cp:revision>
  <cp:lastPrinted>2012-02-01T18:51:01Z</cp:lastPrinted>
  <dcterms:created xsi:type="dcterms:W3CDTF">2012-01-11T00:06:38Z</dcterms:created>
  <dcterms:modified xsi:type="dcterms:W3CDTF">2013-05-04T00:27:33Z</dcterms:modified>
</cp:coreProperties>
</file>